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90" r:id="rId5"/>
    <p:sldMasterId id="2147483802" r:id="rId6"/>
    <p:sldMasterId id="2147483814" r:id="rId7"/>
  </p:sldMasterIdLst>
  <p:notesMasterIdLst>
    <p:notesMasterId r:id="rId32"/>
  </p:notesMasterIdLst>
  <p:handoutMasterIdLst>
    <p:handoutMasterId r:id="rId33"/>
  </p:handoutMasterIdLst>
  <p:sldIdLst>
    <p:sldId id="260" r:id="rId8"/>
    <p:sldId id="273" r:id="rId9"/>
    <p:sldId id="258" r:id="rId10"/>
    <p:sldId id="263" r:id="rId11"/>
    <p:sldId id="262" r:id="rId12"/>
    <p:sldId id="275" r:id="rId13"/>
    <p:sldId id="261" r:id="rId14"/>
    <p:sldId id="265" r:id="rId15"/>
    <p:sldId id="276" r:id="rId16"/>
    <p:sldId id="277" r:id="rId17"/>
    <p:sldId id="266" r:id="rId18"/>
    <p:sldId id="279" r:id="rId19"/>
    <p:sldId id="278" r:id="rId20"/>
    <p:sldId id="267" r:id="rId21"/>
    <p:sldId id="268" r:id="rId22"/>
    <p:sldId id="269" r:id="rId23"/>
    <p:sldId id="280" r:id="rId24"/>
    <p:sldId id="282" r:id="rId25"/>
    <p:sldId id="281" r:id="rId26"/>
    <p:sldId id="271" r:id="rId27"/>
    <p:sldId id="272" r:id="rId28"/>
    <p:sldId id="264" r:id="rId29"/>
    <p:sldId id="270" r:id="rId30"/>
    <p:sldId id="283" r:id="rId31"/>
  </p:sldIdLst>
  <p:sldSz cx="9144000" cy="5143500" type="screen16x9"/>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E39"/>
    <a:srgbClr val="163A9E"/>
    <a:srgbClr val="FF0000"/>
    <a:srgbClr val="A6CE00"/>
    <a:srgbClr val="164E9E"/>
    <a:srgbClr val="002774"/>
    <a:srgbClr val="6600CC"/>
    <a:srgbClr val="162188"/>
    <a:srgbClr val="2718E8"/>
    <a:srgbClr val="003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7513" autoAdjust="0"/>
  </p:normalViewPr>
  <p:slideViewPr>
    <p:cSldViewPr>
      <p:cViewPr varScale="1">
        <p:scale>
          <a:sx n="139" d="100"/>
          <a:sy n="139" d="100"/>
        </p:scale>
        <p:origin x="822" y="108"/>
      </p:cViewPr>
      <p:guideLst>
        <p:guide orient="horz" pos="1620"/>
        <p:guide pos="2880"/>
      </p:guideLst>
    </p:cSldViewPr>
  </p:slideViewPr>
  <p:outlineViewPr>
    <p:cViewPr>
      <p:scale>
        <a:sx n="33" d="100"/>
        <a:sy n="33" d="100"/>
      </p:scale>
      <p:origin x="48" y="75618"/>
    </p:cViewPr>
  </p:outlineViewPr>
  <p:notesTextViewPr>
    <p:cViewPr>
      <p:scale>
        <a:sx n="1" d="1"/>
        <a:sy n="1" d="1"/>
      </p:scale>
      <p:origin x="0" y="0"/>
    </p:cViewPr>
  </p:notesTextViewPr>
  <p:sorterViewPr>
    <p:cViewPr>
      <p:scale>
        <a:sx n="138" d="100"/>
        <a:sy n="138" d="100"/>
      </p:scale>
      <p:origin x="0" y="0"/>
    </p:cViewPr>
  </p:sorterViewPr>
  <p:notesViewPr>
    <p:cSldViewPr>
      <p:cViewPr varScale="1">
        <p:scale>
          <a:sx n="55" d="100"/>
          <a:sy n="55" d="100"/>
        </p:scale>
        <p:origin x="-2844" y="-96"/>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2042"/>
          </a:xfrm>
          <a:prstGeom prst="rect">
            <a:avLst/>
          </a:prstGeom>
        </p:spPr>
        <p:txBody>
          <a:bodyPr vert="horz" lIns="92526" tIns="46263" rIns="92526" bIns="46263" rtlCol="0"/>
          <a:lstStyle>
            <a:lvl1pPr algn="l">
              <a:defRPr sz="1200"/>
            </a:lvl1pPr>
          </a:lstStyle>
          <a:p>
            <a:endParaRPr lang="en-US"/>
          </a:p>
        </p:txBody>
      </p:sp>
      <p:sp>
        <p:nvSpPr>
          <p:cNvPr id="3" name="Date Placeholder 2"/>
          <p:cNvSpPr>
            <a:spLocks noGrp="1"/>
          </p:cNvSpPr>
          <p:nvPr>
            <p:ph type="dt" sz="quarter" idx="1"/>
          </p:nvPr>
        </p:nvSpPr>
        <p:spPr>
          <a:xfrm>
            <a:off x="3939467" y="0"/>
            <a:ext cx="3013763" cy="462042"/>
          </a:xfrm>
          <a:prstGeom prst="rect">
            <a:avLst/>
          </a:prstGeom>
        </p:spPr>
        <p:txBody>
          <a:bodyPr vert="horz" lIns="92526" tIns="46263" rIns="92526" bIns="46263" rtlCol="0"/>
          <a:lstStyle>
            <a:lvl1pPr algn="r">
              <a:defRPr sz="1200"/>
            </a:lvl1pPr>
          </a:lstStyle>
          <a:p>
            <a:fld id="{9CC76D82-139E-4F93-AE0E-70E2EA7ACF3A}" type="datetimeFigureOut">
              <a:rPr lang="en-US" smtClean="0"/>
              <a:pPr/>
              <a:t>6/5/2019</a:t>
            </a:fld>
            <a:endParaRPr lang="en-US"/>
          </a:p>
        </p:txBody>
      </p:sp>
      <p:sp>
        <p:nvSpPr>
          <p:cNvPr id="4" name="Footer Placeholder 3"/>
          <p:cNvSpPr>
            <a:spLocks noGrp="1"/>
          </p:cNvSpPr>
          <p:nvPr>
            <p:ph type="ftr" sz="quarter" idx="2"/>
          </p:nvPr>
        </p:nvSpPr>
        <p:spPr>
          <a:xfrm>
            <a:off x="2" y="8777192"/>
            <a:ext cx="3013763" cy="462042"/>
          </a:xfrm>
          <a:prstGeom prst="rect">
            <a:avLst/>
          </a:prstGeom>
        </p:spPr>
        <p:txBody>
          <a:bodyPr vert="horz" lIns="92526" tIns="46263" rIns="92526" bIns="46263" rtlCol="0" anchor="b"/>
          <a:lstStyle>
            <a:lvl1pPr algn="l">
              <a:defRPr sz="1200"/>
            </a:lvl1pPr>
          </a:lstStyle>
          <a:p>
            <a:endParaRPr lang="en-US"/>
          </a:p>
        </p:txBody>
      </p:sp>
      <p:sp>
        <p:nvSpPr>
          <p:cNvPr id="5" name="Slide Number Placeholder 4"/>
          <p:cNvSpPr>
            <a:spLocks noGrp="1"/>
          </p:cNvSpPr>
          <p:nvPr>
            <p:ph type="sldNum" sz="quarter" idx="3"/>
          </p:nvPr>
        </p:nvSpPr>
        <p:spPr>
          <a:xfrm>
            <a:off x="3939467" y="8777192"/>
            <a:ext cx="3013763" cy="462042"/>
          </a:xfrm>
          <a:prstGeom prst="rect">
            <a:avLst/>
          </a:prstGeom>
        </p:spPr>
        <p:txBody>
          <a:bodyPr vert="horz" lIns="92526" tIns="46263" rIns="92526" bIns="46263" rtlCol="0" anchor="b"/>
          <a:lstStyle>
            <a:lvl1pPr algn="r">
              <a:defRPr sz="1200"/>
            </a:lvl1pPr>
          </a:lstStyle>
          <a:p>
            <a:fld id="{2F9A2C7D-0116-48D5-8930-2CC2B626495A}" type="slidenum">
              <a:rPr lang="en-US" smtClean="0"/>
              <a:pPr/>
              <a:t>‹#›</a:t>
            </a:fld>
            <a:endParaRPr lang="en-US"/>
          </a:p>
        </p:txBody>
      </p:sp>
    </p:spTree>
    <p:extLst>
      <p:ext uri="{BB962C8B-B14F-4D97-AF65-F5344CB8AC3E}">
        <p14:creationId xmlns:p14="http://schemas.microsoft.com/office/powerpoint/2010/main" val="4098025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2042"/>
          </a:xfrm>
          <a:prstGeom prst="rect">
            <a:avLst/>
          </a:prstGeom>
        </p:spPr>
        <p:txBody>
          <a:bodyPr vert="horz" lIns="92526" tIns="46263" rIns="92526" bIns="46263" rtlCol="0"/>
          <a:lstStyle>
            <a:lvl1pPr algn="l">
              <a:defRPr sz="1200"/>
            </a:lvl1pPr>
          </a:lstStyle>
          <a:p>
            <a:endParaRPr lang="en-US"/>
          </a:p>
        </p:txBody>
      </p:sp>
      <p:sp>
        <p:nvSpPr>
          <p:cNvPr id="3" name="Date Placeholder 2"/>
          <p:cNvSpPr>
            <a:spLocks noGrp="1"/>
          </p:cNvSpPr>
          <p:nvPr>
            <p:ph type="dt" idx="1"/>
          </p:nvPr>
        </p:nvSpPr>
        <p:spPr>
          <a:xfrm>
            <a:off x="3939467" y="0"/>
            <a:ext cx="3013763" cy="462042"/>
          </a:xfrm>
          <a:prstGeom prst="rect">
            <a:avLst/>
          </a:prstGeom>
        </p:spPr>
        <p:txBody>
          <a:bodyPr vert="horz" lIns="92526" tIns="46263" rIns="92526" bIns="46263" rtlCol="0"/>
          <a:lstStyle>
            <a:lvl1pPr algn="r">
              <a:defRPr sz="1200"/>
            </a:lvl1pPr>
          </a:lstStyle>
          <a:p>
            <a:fld id="{B6576572-77A7-4675-A161-4345F38DFFEC}" type="datetimeFigureOut">
              <a:rPr lang="en-US" smtClean="0"/>
              <a:pPr/>
              <a:t>6/5/2019</a:t>
            </a:fld>
            <a:endParaRPr lang="en-US"/>
          </a:p>
        </p:txBody>
      </p:sp>
      <p:sp>
        <p:nvSpPr>
          <p:cNvPr id="4" name="Slide Image Placeholder 3"/>
          <p:cNvSpPr>
            <a:spLocks noGrp="1" noRot="1" noChangeAspect="1"/>
          </p:cNvSpPr>
          <p:nvPr>
            <p:ph type="sldImg" idx="2"/>
          </p:nvPr>
        </p:nvSpPr>
        <p:spPr>
          <a:xfrm>
            <a:off x="398463" y="693738"/>
            <a:ext cx="6157912" cy="3463925"/>
          </a:xfrm>
          <a:prstGeom prst="rect">
            <a:avLst/>
          </a:prstGeom>
          <a:noFill/>
          <a:ln w="12700">
            <a:solidFill>
              <a:prstClr val="black"/>
            </a:solidFill>
          </a:ln>
        </p:spPr>
        <p:txBody>
          <a:bodyPr vert="horz" lIns="92526" tIns="46263" rIns="92526" bIns="46263" rtlCol="0" anchor="ctr"/>
          <a:lstStyle/>
          <a:p>
            <a:endParaRPr lang="en-US"/>
          </a:p>
        </p:txBody>
      </p:sp>
      <p:sp>
        <p:nvSpPr>
          <p:cNvPr id="5" name="Notes Placeholder 4"/>
          <p:cNvSpPr>
            <a:spLocks noGrp="1"/>
          </p:cNvSpPr>
          <p:nvPr>
            <p:ph type="body" sz="quarter" idx="3"/>
          </p:nvPr>
        </p:nvSpPr>
        <p:spPr>
          <a:xfrm>
            <a:off x="695484" y="4389400"/>
            <a:ext cx="5563870" cy="4158377"/>
          </a:xfrm>
          <a:prstGeom prst="rect">
            <a:avLst/>
          </a:prstGeom>
        </p:spPr>
        <p:txBody>
          <a:bodyPr vert="horz" lIns="92526" tIns="46263" rIns="92526"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7192"/>
            <a:ext cx="3013763" cy="462042"/>
          </a:xfrm>
          <a:prstGeom prst="rect">
            <a:avLst/>
          </a:prstGeom>
        </p:spPr>
        <p:txBody>
          <a:bodyPr vert="horz" lIns="92526" tIns="46263" rIns="92526"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7192"/>
            <a:ext cx="3013763" cy="462042"/>
          </a:xfrm>
          <a:prstGeom prst="rect">
            <a:avLst/>
          </a:prstGeom>
        </p:spPr>
        <p:txBody>
          <a:bodyPr vert="horz" lIns="92526" tIns="46263" rIns="92526" bIns="46263" rtlCol="0" anchor="b"/>
          <a:lstStyle>
            <a:lvl1pPr algn="r">
              <a:defRPr sz="1200"/>
            </a:lvl1pPr>
          </a:lstStyle>
          <a:p>
            <a:fld id="{A40F2D6F-E53D-49DD-B3ED-2B9A0A4D0202}" type="slidenum">
              <a:rPr lang="en-US" smtClean="0"/>
              <a:pPr/>
              <a:t>‹#›</a:t>
            </a:fld>
            <a:endParaRPr lang="en-US"/>
          </a:p>
        </p:txBody>
      </p:sp>
    </p:spTree>
    <p:extLst>
      <p:ext uri="{BB962C8B-B14F-4D97-AF65-F5344CB8AC3E}">
        <p14:creationId xmlns:p14="http://schemas.microsoft.com/office/powerpoint/2010/main" val="199347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0F2D6F-E53D-49DD-B3ED-2B9A0A4D0202}" type="slidenum">
              <a:rPr lang="en-US" smtClean="0"/>
              <a:pPr/>
              <a:t>1</a:t>
            </a:fld>
            <a:endParaRPr lang="en-US"/>
          </a:p>
        </p:txBody>
      </p:sp>
    </p:spTree>
    <p:extLst>
      <p:ext uri="{BB962C8B-B14F-4D97-AF65-F5344CB8AC3E}">
        <p14:creationId xmlns:p14="http://schemas.microsoft.com/office/powerpoint/2010/main" val="107955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B8527-6B9C-4A54-86AC-16392FABF8BA}" type="slidenum">
              <a:rPr lang="en-US"/>
              <a:pPr/>
              <a:t>2</a:t>
            </a:fld>
            <a:endParaRPr lang="en-US" dirty="0"/>
          </a:p>
        </p:txBody>
      </p:sp>
      <p:sp>
        <p:nvSpPr>
          <p:cNvPr id="247810" name="Rectangle 2"/>
          <p:cNvSpPr>
            <a:spLocks noGrp="1" noRot="1" noChangeAspect="1" noChangeArrowheads="1" noTextEdit="1"/>
          </p:cNvSpPr>
          <p:nvPr>
            <p:ph type="sldImg"/>
          </p:nvPr>
        </p:nvSpPr>
        <p:spPr>
          <a:xfrm>
            <a:off x="906463" y="615950"/>
            <a:ext cx="5064125" cy="2849563"/>
          </a:xfrm>
          <a:ln/>
        </p:spPr>
      </p:sp>
      <p:sp>
        <p:nvSpPr>
          <p:cNvPr id="247811" name="Rectangle 3"/>
          <p:cNvSpPr>
            <a:spLocks noGrp="1" noChangeArrowheads="1"/>
          </p:cNvSpPr>
          <p:nvPr>
            <p:ph type="body" idx="1"/>
          </p:nvPr>
        </p:nvSpPr>
        <p:spPr>
          <a:xfrm>
            <a:off x="927312" y="3619328"/>
            <a:ext cx="5100215" cy="5313482"/>
          </a:xfrm>
        </p:spPr>
        <p:txBody>
          <a:bodyPr/>
          <a:lstStyle/>
          <a:p>
            <a:pPr>
              <a:lnSpc>
                <a:spcPct val="90000"/>
              </a:lnSpc>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F2D6F-E53D-49DD-B3ED-2B9A0A4D0202}" type="slidenum">
              <a:rPr lang="en-US" smtClean="0"/>
              <a:pPr/>
              <a:t>3</a:t>
            </a:fld>
            <a:endParaRPr lang="en-US"/>
          </a:p>
        </p:txBody>
      </p:sp>
    </p:spTree>
    <p:extLst>
      <p:ext uri="{BB962C8B-B14F-4D97-AF65-F5344CB8AC3E}">
        <p14:creationId xmlns:p14="http://schemas.microsoft.com/office/powerpoint/2010/main" val="376750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F2D6F-E53D-49DD-B3ED-2B9A0A4D0202}" type="slidenum">
              <a:rPr lang="en-US" smtClean="0"/>
              <a:pPr/>
              <a:t>6</a:t>
            </a:fld>
            <a:endParaRPr lang="en-US"/>
          </a:p>
        </p:txBody>
      </p:sp>
    </p:spTree>
    <p:extLst>
      <p:ext uri="{BB962C8B-B14F-4D97-AF65-F5344CB8AC3E}">
        <p14:creationId xmlns:p14="http://schemas.microsoft.com/office/powerpoint/2010/main" val="376750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F2D6F-E53D-49DD-B3ED-2B9A0A4D0202}" type="slidenum">
              <a:rPr lang="en-US" smtClean="0"/>
              <a:pPr/>
              <a:t>9</a:t>
            </a:fld>
            <a:endParaRPr lang="en-US"/>
          </a:p>
        </p:txBody>
      </p:sp>
    </p:spTree>
    <p:extLst>
      <p:ext uri="{BB962C8B-B14F-4D97-AF65-F5344CB8AC3E}">
        <p14:creationId xmlns:p14="http://schemas.microsoft.com/office/powerpoint/2010/main" val="376750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F2D6F-E53D-49DD-B3ED-2B9A0A4D0202}" type="slidenum">
              <a:rPr lang="en-US" smtClean="0"/>
              <a:pPr/>
              <a:t>10</a:t>
            </a:fld>
            <a:endParaRPr lang="en-US"/>
          </a:p>
        </p:txBody>
      </p:sp>
    </p:spTree>
    <p:extLst>
      <p:ext uri="{BB962C8B-B14F-4D97-AF65-F5344CB8AC3E}">
        <p14:creationId xmlns:p14="http://schemas.microsoft.com/office/powerpoint/2010/main" val="3767502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F2D6F-E53D-49DD-B3ED-2B9A0A4D0202}" type="slidenum">
              <a:rPr lang="en-US" smtClean="0"/>
              <a:pPr/>
              <a:t>13</a:t>
            </a:fld>
            <a:endParaRPr lang="en-US"/>
          </a:p>
        </p:txBody>
      </p:sp>
    </p:spTree>
    <p:extLst>
      <p:ext uri="{BB962C8B-B14F-4D97-AF65-F5344CB8AC3E}">
        <p14:creationId xmlns:p14="http://schemas.microsoft.com/office/powerpoint/2010/main" val="3767502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F2D6F-E53D-49DD-B3ED-2B9A0A4D0202}" type="slidenum">
              <a:rPr lang="en-US" smtClean="0"/>
              <a:pPr/>
              <a:t>23</a:t>
            </a:fld>
            <a:endParaRPr lang="en-US"/>
          </a:p>
        </p:txBody>
      </p:sp>
    </p:spTree>
    <p:extLst>
      <p:ext uri="{BB962C8B-B14F-4D97-AF65-F5344CB8AC3E}">
        <p14:creationId xmlns:p14="http://schemas.microsoft.com/office/powerpoint/2010/main" val="376750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B8527-6B9C-4A54-86AC-16392FABF8BA}" type="slidenum">
              <a:rPr lang="en-US"/>
              <a:pPr/>
              <a:t>24</a:t>
            </a:fld>
            <a:endParaRPr lang="en-US" dirty="0"/>
          </a:p>
        </p:txBody>
      </p:sp>
      <p:sp>
        <p:nvSpPr>
          <p:cNvPr id="247810" name="Rectangle 2"/>
          <p:cNvSpPr>
            <a:spLocks noGrp="1" noRot="1" noChangeAspect="1" noChangeArrowheads="1" noTextEdit="1"/>
          </p:cNvSpPr>
          <p:nvPr>
            <p:ph type="sldImg"/>
          </p:nvPr>
        </p:nvSpPr>
        <p:spPr>
          <a:xfrm>
            <a:off x="906463" y="615950"/>
            <a:ext cx="5064125" cy="2849563"/>
          </a:xfrm>
          <a:ln/>
        </p:spPr>
      </p:sp>
      <p:sp>
        <p:nvSpPr>
          <p:cNvPr id="247811" name="Rectangle 3"/>
          <p:cNvSpPr>
            <a:spLocks noGrp="1" noChangeArrowheads="1"/>
          </p:cNvSpPr>
          <p:nvPr>
            <p:ph type="body" idx="1"/>
          </p:nvPr>
        </p:nvSpPr>
        <p:spPr>
          <a:xfrm>
            <a:off x="927312" y="3619328"/>
            <a:ext cx="5100215" cy="5313482"/>
          </a:xfrm>
        </p:spPr>
        <p:txBody>
          <a:bodyPr/>
          <a:lstStyle/>
          <a:p>
            <a:pPr>
              <a:lnSpc>
                <a:spcPct val="90000"/>
              </a:lnSpc>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FEDF5C1-8727-40FC-94FA-BE6E1C6002C7}" type="slidenum">
              <a:rPr lang="en-US" smtClean="0"/>
              <a:pPr/>
              <a:t>‹#›</a:t>
            </a:fld>
            <a:endParaRPr lang="en-US"/>
          </a:p>
        </p:txBody>
      </p:sp>
    </p:spTree>
    <p:extLst>
      <p:ext uri="{BB962C8B-B14F-4D97-AF65-F5344CB8AC3E}">
        <p14:creationId xmlns:p14="http://schemas.microsoft.com/office/powerpoint/2010/main" val="414445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r>
              <a:rPr lang="en-US"/>
              <a:t>8/26/2014</a:t>
            </a: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50D13A-D629-4A3A-87F6-ABA41EC8B921}" type="slidenum">
              <a:rPr lang="en-US" smtClean="0"/>
              <a:pPr/>
              <a:t>‹#›</a:t>
            </a:fld>
            <a:endParaRPr lang="en-US"/>
          </a:p>
        </p:txBody>
      </p:sp>
    </p:spTree>
    <p:extLst>
      <p:ext uri="{BB962C8B-B14F-4D97-AF65-F5344CB8AC3E}">
        <p14:creationId xmlns:p14="http://schemas.microsoft.com/office/powerpoint/2010/main" val="228249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550D13A-D629-4A3A-87F6-ABA41EC8B921}" type="slidenum">
              <a:rPr lang="en-US" smtClean="0"/>
              <a:pPr/>
              <a:t>‹#›</a:t>
            </a:fld>
            <a:endParaRPr lang="en-US"/>
          </a:p>
        </p:txBody>
      </p:sp>
    </p:spTree>
    <p:extLst>
      <p:ext uri="{BB962C8B-B14F-4D97-AF65-F5344CB8AC3E}">
        <p14:creationId xmlns:p14="http://schemas.microsoft.com/office/powerpoint/2010/main" val="3564998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550D13A-D629-4A3A-87F6-ABA41EC8B921}" type="slidenum">
              <a:rPr lang="en-US" smtClean="0"/>
              <a:pPr/>
              <a:t>‹#›</a:t>
            </a:fld>
            <a:endParaRPr lang="en-US"/>
          </a:p>
        </p:txBody>
      </p:sp>
      <p:pic>
        <p:nvPicPr>
          <p:cNvPr id="4" name="Picture 1" descr="C:\Users\PMcNabney\AppData\Local\Microsoft\Windows\Temporary Internet Files\Content.Outlook\2U9B514P\Final.jpg"/>
          <p:cNvPicPr>
            <a:picLocks noChangeAspect="1" noChangeArrowheads="1"/>
          </p:cNvPicPr>
          <p:nvPr userDrawn="1"/>
        </p:nvPicPr>
        <p:blipFill>
          <a:blip r:embed="rId2" cstate="print"/>
          <a:srcRect/>
          <a:stretch>
            <a:fillRect/>
          </a:stretch>
        </p:blipFill>
        <p:spPr bwMode="auto">
          <a:xfrm>
            <a:off x="7315201" y="4740278"/>
            <a:ext cx="1828799" cy="403222"/>
          </a:xfrm>
          <a:prstGeom prst="rect">
            <a:avLst/>
          </a:prstGeom>
          <a:noFill/>
        </p:spPr>
      </p:pic>
    </p:spTree>
    <p:extLst>
      <p:ext uri="{BB962C8B-B14F-4D97-AF65-F5344CB8AC3E}">
        <p14:creationId xmlns:p14="http://schemas.microsoft.com/office/powerpoint/2010/main" val="392570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50D13A-D629-4A3A-87F6-ABA41EC8B921}" type="slidenum">
              <a:rPr lang="en-US" smtClean="0"/>
              <a:pPr/>
              <a:t>‹#›</a:t>
            </a:fld>
            <a:endParaRPr lang="en-US"/>
          </a:p>
        </p:txBody>
      </p:sp>
    </p:spTree>
    <p:extLst>
      <p:ext uri="{BB962C8B-B14F-4D97-AF65-F5344CB8AC3E}">
        <p14:creationId xmlns:p14="http://schemas.microsoft.com/office/powerpoint/2010/main" val="2029436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550D13A-D629-4A3A-87F6-ABA41EC8B921}" type="slidenum">
              <a:rPr lang="en-US" smtClean="0"/>
              <a:pPr/>
              <a:t>‹#›</a:t>
            </a:fld>
            <a:endParaRPr lang="en-US"/>
          </a:p>
        </p:txBody>
      </p:sp>
    </p:spTree>
    <p:extLst>
      <p:ext uri="{BB962C8B-B14F-4D97-AF65-F5344CB8AC3E}">
        <p14:creationId xmlns:p14="http://schemas.microsoft.com/office/powerpoint/2010/main" val="2127491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550D13A-D629-4A3A-87F6-ABA41EC8B921}" type="slidenum">
              <a:rPr lang="en-US" smtClean="0"/>
              <a:pPr/>
              <a:t>‹#›</a:t>
            </a:fld>
            <a:endParaRPr lang="en-US"/>
          </a:p>
        </p:txBody>
      </p:sp>
    </p:spTree>
    <p:extLst>
      <p:ext uri="{BB962C8B-B14F-4D97-AF65-F5344CB8AC3E}">
        <p14:creationId xmlns:p14="http://schemas.microsoft.com/office/powerpoint/2010/main" val="3165734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50D13A-D629-4A3A-87F6-ABA41EC8B921}" type="slidenum">
              <a:rPr lang="en-US" smtClean="0"/>
              <a:pPr/>
              <a:t>‹#›</a:t>
            </a:fld>
            <a:endParaRPr lang="en-US"/>
          </a:p>
        </p:txBody>
      </p:sp>
    </p:spTree>
    <p:extLst>
      <p:ext uri="{BB962C8B-B14F-4D97-AF65-F5344CB8AC3E}">
        <p14:creationId xmlns:p14="http://schemas.microsoft.com/office/powerpoint/2010/main" val="3548173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50D13A-D629-4A3A-87F6-ABA41EC8B921}" type="slidenum">
              <a:rPr lang="en-US" smtClean="0"/>
              <a:pPr/>
              <a:t>‹#›</a:t>
            </a:fld>
            <a:endParaRPr lang="en-US"/>
          </a:p>
        </p:txBody>
      </p:sp>
    </p:spTree>
    <p:extLst>
      <p:ext uri="{BB962C8B-B14F-4D97-AF65-F5344CB8AC3E}">
        <p14:creationId xmlns:p14="http://schemas.microsoft.com/office/powerpoint/2010/main" val="724845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solidFill>
                  <a:prstClr val="black">
                    <a:tint val="75000"/>
                  </a:prstClr>
                </a:solidFill>
              </a:rPr>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009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solidFill>
                  <a:prstClr val="black">
                    <a:tint val="75000"/>
                  </a:prstClr>
                </a:solidFill>
              </a:rPr>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02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2667000" y="4767263"/>
            <a:ext cx="2133600" cy="273844"/>
          </a:xfrm>
        </p:spPr>
        <p:txBody>
          <a:bodyPr/>
          <a:lstStyle/>
          <a:p>
            <a:fld id="{0FEDF5C1-8727-40FC-94FA-BE6E1C6002C7}" type="slidenum">
              <a:rPr lang="en-US" smtClean="0"/>
              <a:pPr/>
              <a:t>‹#›</a:t>
            </a:fld>
            <a:endParaRPr lang="en-US" dirty="0"/>
          </a:p>
        </p:txBody>
      </p:sp>
    </p:spTree>
    <p:extLst>
      <p:ext uri="{BB962C8B-B14F-4D97-AF65-F5344CB8AC3E}">
        <p14:creationId xmlns:p14="http://schemas.microsoft.com/office/powerpoint/2010/main" val="3353792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solidFill>
                  <a:prstClr val="black">
                    <a:tint val="75000"/>
                  </a:prstClr>
                </a:solidFill>
              </a:rPr>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816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r>
              <a:rPr lang="en-US">
                <a:solidFill>
                  <a:prstClr val="black">
                    <a:tint val="75000"/>
                  </a:prstClr>
                </a:solidFill>
              </a:rPr>
              <a:t>8/26/2014</a:t>
            </a: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829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219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801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r>
              <a:rPr lang="en-US">
                <a:solidFill>
                  <a:prstClr val="black">
                    <a:tint val="75000"/>
                  </a:prstClr>
                </a:solidFill>
              </a:rPr>
              <a:t>8/26/2014</a:t>
            </a: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62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r>
              <a:rPr lang="en-US">
                <a:solidFill>
                  <a:prstClr val="black">
                    <a:tint val="75000"/>
                  </a:prstClr>
                </a:solidFill>
              </a:rPr>
              <a:t>8/26/2014</a:t>
            </a: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82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r>
              <a:rPr lang="en-US">
                <a:solidFill>
                  <a:prstClr val="black">
                    <a:tint val="75000"/>
                  </a:prstClr>
                </a:solidFill>
              </a:rPr>
              <a:t>8/26/2014</a:t>
            </a: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680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solidFill>
                  <a:prstClr val="black">
                    <a:tint val="75000"/>
                  </a:prstClr>
                </a:solidFill>
              </a:rPr>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817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solidFill>
                  <a:prstClr val="black">
                    <a:tint val="75000"/>
                  </a:prstClr>
                </a:solidFill>
              </a:rPr>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57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04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FEDF5C1-8727-40FC-94FA-BE6E1C6002C7}" type="slidenum">
              <a:rPr lang="en-US" smtClean="0"/>
              <a:pPr/>
              <a:t>‹#›</a:t>
            </a:fld>
            <a:endParaRPr lang="en-US"/>
          </a:p>
        </p:txBody>
      </p:sp>
    </p:spTree>
    <p:extLst>
      <p:ext uri="{BB962C8B-B14F-4D97-AF65-F5344CB8AC3E}">
        <p14:creationId xmlns:p14="http://schemas.microsoft.com/office/powerpoint/2010/main" val="1454219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102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820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r>
              <a:rPr lang="en-US">
                <a:solidFill>
                  <a:prstClr val="black"/>
                </a:solidFill>
              </a:rPr>
              <a:t>8/26/2014</a:t>
            </a: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096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488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pic>
        <p:nvPicPr>
          <p:cNvPr id="4" name="Picture 1" descr="C:\Users\PMcNabney\AppData\Local\Microsoft\Windows\Temporary Internet Files\Content.Outlook\2U9B514P\Final.jpg"/>
          <p:cNvPicPr>
            <a:picLocks noChangeAspect="1" noChangeArrowheads="1"/>
          </p:cNvPicPr>
          <p:nvPr userDrawn="1"/>
        </p:nvPicPr>
        <p:blipFill>
          <a:blip r:embed="rId2" cstate="print"/>
          <a:srcRect/>
          <a:stretch>
            <a:fillRect/>
          </a:stretch>
        </p:blipFill>
        <p:spPr bwMode="auto">
          <a:xfrm>
            <a:off x="7315201" y="4740278"/>
            <a:ext cx="1828799" cy="403222"/>
          </a:xfrm>
          <a:prstGeom prst="rect">
            <a:avLst/>
          </a:prstGeom>
          <a:noFill/>
        </p:spPr>
      </p:pic>
    </p:spTree>
    <p:extLst>
      <p:ext uri="{BB962C8B-B14F-4D97-AF65-F5344CB8AC3E}">
        <p14:creationId xmlns:p14="http://schemas.microsoft.com/office/powerpoint/2010/main" val="3759100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286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476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756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solidFill>
                  <a:prstClr val="black"/>
                </a:solidFill>
              </a:rPr>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168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solidFill>
                  <a:prstClr val="black"/>
                </a:solidFill>
              </a:rPr>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01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2590800" y="4767263"/>
            <a:ext cx="2133600" cy="273844"/>
          </a:xfrm>
        </p:spPr>
        <p:txBody>
          <a:bodyPr/>
          <a:lstStyle/>
          <a:p>
            <a:fld id="{0FEDF5C1-8727-40FC-94FA-BE6E1C6002C7}" type="slidenum">
              <a:rPr lang="en-US" smtClean="0"/>
              <a:pPr/>
              <a:t>‹#›</a:t>
            </a:fld>
            <a:endParaRPr lang="en-US"/>
          </a:p>
        </p:txBody>
      </p:sp>
    </p:spTree>
    <p:extLst>
      <p:ext uri="{BB962C8B-B14F-4D97-AF65-F5344CB8AC3E}">
        <p14:creationId xmlns:p14="http://schemas.microsoft.com/office/powerpoint/2010/main" val="3776864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470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007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202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r>
              <a:rPr lang="en-US">
                <a:solidFill>
                  <a:prstClr val="black"/>
                </a:solidFill>
              </a:rPr>
              <a:t>8/26/2014</a:t>
            </a: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328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115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pic>
        <p:nvPicPr>
          <p:cNvPr id="4" name="Picture 1" descr="C:\Users\PMcNabney\AppData\Local\Microsoft\Windows\Temporary Internet Files\Content.Outlook\2U9B514P\Final.jpg"/>
          <p:cNvPicPr>
            <a:picLocks noChangeAspect="1" noChangeArrowheads="1"/>
          </p:cNvPicPr>
          <p:nvPr userDrawn="1"/>
        </p:nvPicPr>
        <p:blipFill>
          <a:blip r:embed="rId2" cstate="print"/>
          <a:srcRect/>
          <a:stretch>
            <a:fillRect/>
          </a:stretch>
        </p:blipFill>
        <p:spPr bwMode="auto">
          <a:xfrm>
            <a:off x="7315201" y="4740278"/>
            <a:ext cx="1828799" cy="403222"/>
          </a:xfrm>
          <a:prstGeom prst="rect">
            <a:avLst/>
          </a:prstGeom>
          <a:noFill/>
        </p:spPr>
      </p:pic>
    </p:spTree>
    <p:extLst>
      <p:ext uri="{BB962C8B-B14F-4D97-AF65-F5344CB8AC3E}">
        <p14:creationId xmlns:p14="http://schemas.microsoft.com/office/powerpoint/2010/main" val="3935310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738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853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76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solidFill>
                  <a:prstClr val="black"/>
                </a:solidFill>
              </a:rPr>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93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EDF5C1-8727-40FC-94FA-BE6E1C6002C7}" type="slidenum">
              <a:rPr lang="en-US" smtClean="0"/>
              <a:pPr/>
              <a:t>‹#›</a:t>
            </a:fld>
            <a:endParaRPr lang="en-US"/>
          </a:p>
        </p:txBody>
      </p:sp>
    </p:spTree>
    <p:extLst>
      <p:ext uri="{BB962C8B-B14F-4D97-AF65-F5344CB8AC3E}">
        <p14:creationId xmlns:p14="http://schemas.microsoft.com/office/powerpoint/2010/main" val="26769125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solidFill>
                  <a:prstClr val="black"/>
                </a:solidFill>
              </a:rPr>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360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470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007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202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r>
              <a:rPr lang="en-US">
                <a:solidFill>
                  <a:prstClr val="black"/>
                </a:solidFill>
              </a:rPr>
              <a:t>8/26/2014</a:t>
            </a: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3286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1156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pic>
        <p:nvPicPr>
          <p:cNvPr id="4" name="Picture 1" descr="C:\Users\PMcNabney\AppData\Local\Microsoft\Windows\Temporary Internet Files\Content.Outlook\2U9B514P\Final.jpg"/>
          <p:cNvPicPr>
            <a:picLocks noChangeAspect="1" noChangeArrowheads="1"/>
          </p:cNvPicPr>
          <p:nvPr userDrawn="1"/>
        </p:nvPicPr>
        <p:blipFill>
          <a:blip r:embed="rId2" cstate="print"/>
          <a:srcRect/>
          <a:stretch>
            <a:fillRect/>
          </a:stretch>
        </p:blipFill>
        <p:spPr bwMode="auto">
          <a:xfrm>
            <a:off x="7315201" y="4740278"/>
            <a:ext cx="1828799" cy="403222"/>
          </a:xfrm>
          <a:prstGeom prst="rect">
            <a:avLst/>
          </a:prstGeom>
          <a:noFill/>
        </p:spPr>
      </p:pic>
    </p:spTree>
    <p:extLst>
      <p:ext uri="{BB962C8B-B14F-4D97-AF65-F5344CB8AC3E}">
        <p14:creationId xmlns:p14="http://schemas.microsoft.com/office/powerpoint/2010/main" val="39353101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73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853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7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2590800" y="4767263"/>
            <a:ext cx="2133600" cy="273844"/>
          </a:xfrm>
        </p:spPr>
        <p:txBody>
          <a:bodyPr/>
          <a:lstStyle/>
          <a:p>
            <a:fld id="{0FEDF5C1-8727-40FC-94FA-BE6E1C6002C7}" type="slidenum">
              <a:rPr lang="en-US" smtClean="0"/>
              <a:pPr/>
              <a:t>‹#›</a:t>
            </a:fld>
            <a:endParaRPr lang="en-US"/>
          </a:p>
        </p:txBody>
      </p:sp>
    </p:spTree>
    <p:extLst>
      <p:ext uri="{BB962C8B-B14F-4D97-AF65-F5344CB8AC3E}">
        <p14:creationId xmlns:p14="http://schemas.microsoft.com/office/powerpoint/2010/main" val="20340730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solidFill>
                  <a:prstClr val="black"/>
                </a:solidFill>
              </a:rPr>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933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solidFill>
                  <a:prstClr val="black"/>
                </a:solidFill>
              </a:rPr>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360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2999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210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8071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r>
              <a:rPr lang="en-US">
                <a:solidFill>
                  <a:prstClr val="black"/>
                </a:solidFill>
              </a:rPr>
              <a:t>8/26/2014</a:t>
            </a: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975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6691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pic>
        <p:nvPicPr>
          <p:cNvPr id="4" name="Picture 1" descr="C:\Users\PMcNabney\AppData\Local\Microsoft\Windows\Temporary Internet Files\Content.Outlook\2U9B514P\Final.jpg"/>
          <p:cNvPicPr>
            <a:picLocks noChangeAspect="1" noChangeArrowheads="1"/>
          </p:cNvPicPr>
          <p:nvPr userDrawn="1"/>
        </p:nvPicPr>
        <p:blipFill>
          <a:blip r:embed="rId2" cstate="print"/>
          <a:srcRect/>
          <a:stretch>
            <a:fillRect/>
          </a:stretch>
        </p:blipFill>
        <p:spPr bwMode="auto">
          <a:xfrm>
            <a:off x="7315201" y="4740278"/>
            <a:ext cx="1828799" cy="403222"/>
          </a:xfrm>
          <a:prstGeom prst="rect">
            <a:avLst/>
          </a:prstGeom>
          <a:noFill/>
        </p:spPr>
      </p:pic>
    </p:spTree>
    <p:extLst>
      <p:ext uri="{BB962C8B-B14F-4D97-AF65-F5344CB8AC3E}">
        <p14:creationId xmlns:p14="http://schemas.microsoft.com/office/powerpoint/2010/main" val="7398197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098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18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550D13A-D629-4A3A-87F6-ABA41EC8B921}" type="slidenum">
              <a:rPr lang="en-US" smtClean="0"/>
              <a:pPr/>
              <a:t>‹#›</a:t>
            </a:fld>
            <a:endParaRPr lang="en-US"/>
          </a:p>
        </p:txBody>
      </p:sp>
    </p:spTree>
    <p:extLst>
      <p:ext uri="{BB962C8B-B14F-4D97-AF65-F5344CB8AC3E}">
        <p14:creationId xmlns:p14="http://schemas.microsoft.com/office/powerpoint/2010/main" val="28527488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639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solidFill>
                  <a:prstClr val="black"/>
                </a:solidFill>
              </a:rPr>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4959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r>
              <a:rPr lang="en-US">
                <a:solidFill>
                  <a:prstClr val="black"/>
                </a:solidFill>
              </a:rPr>
              <a:t>8/26/2014</a:t>
            </a: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81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550D13A-D629-4A3A-87F6-ABA41EC8B921}" type="slidenum">
              <a:rPr lang="en-US" smtClean="0"/>
              <a:pPr/>
              <a:t>‹#›</a:t>
            </a:fld>
            <a:endParaRPr lang="en-US"/>
          </a:p>
        </p:txBody>
      </p:sp>
    </p:spTree>
    <p:extLst>
      <p:ext uri="{BB962C8B-B14F-4D97-AF65-F5344CB8AC3E}">
        <p14:creationId xmlns:p14="http://schemas.microsoft.com/office/powerpoint/2010/main" val="165600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550D13A-D629-4A3A-87F6-ABA41EC8B921}" type="slidenum">
              <a:rPr lang="en-US" smtClean="0"/>
              <a:pPr/>
              <a:t>‹#›</a:t>
            </a:fld>
            <a:endParaRPr lang="en-US"/>
          </a:p>
        </p:txBody>
      </p:sp>
    </p:spTree>
    <p:extLst>
      <p:ext uri="{BB962C8B-B14F-4D97-AF65-F5344CB8AC3E}">
        <p14:creationId xmlns:p14="http://schemas.microsoft.com/office/powerpoint/2010/main" val="414722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3" name="Group 32"/>
          <p:cNvGrpSpPr/>
          <p:nvPr/>
        </p:nvGrpSpPr>
        <p:grpSpPr>
          <a:xfrm>
            <a:off x="20548" y="4023618"/>
            <a:ext cx="9061808" cy="1119882"/>
            <a:chOff x="20548" y="3429000"/>
            <a:chExt cx="9061808" cy="1493176"/>
          </a:xfrm>
        </p:grpSpPr>
        <p:grpSp>
          <p:nvGrpSpPr>
            <p:cNvPr id="34" name="Group 33"/>
            <p:cNvGrpSpPr/>
            <p:nvPr userDrawn="1"/>
          </p:nvGrpSpPr>
          <p:grpSpPr>
            <a:xfrm>
              <a:off x="20548" y="3429000"/>
              <a:ext cx="1909282" cy="1493176"/>
              <a:chOff x="914400" y="3429000"/>
              <a:chExt cx="1909282" cy="1493176"/>
            </a:xfrm>
          </p:grpSpPr>
          <p:sp>
            <p:nvSpPr>
              <p:cNvPr id="58" name="Rounded Rectangle 57"/>
              <p:cNvSpPr/>
              <p:nvPr userDrawn="1"/>
            </p:nvSpPr>
            <p:spPr>
              <a:xfrm>
                <a:off x="914400" y="3429000"/>
                <a:ext cx="609600" cy="534256"/>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userDrawn="1"/>
            </p:nvSpPr>
            <p:spPr>
              <a:xfrm>
                <a:off x="914400" y="4037744"/>
                <a:ext cx="609600" cy="534256"/>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userDrawn="1"/>
            </p:nvSpPr>
            <p:spPr>
              <a:xfrm>
                <a:off x="914400" y="4648200"/>
                <a:ext cx="609600" cy="273120"/>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userDrawn="1"/>
            </p:nvSpPr>
            <p:spPr>
              <a:xfrm>
                <a:off x="1569378" y="4038600"/>
                <a:ext cx="609600" cy="534256"/>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userDrawn="1"/>
            </p:nvSpPr>
            <p:spPr>
              <a:xfrm>
                <a:off x="1569378" y="4649056"/>
                <a:ext cx="609600" cy="273120"/>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userDrawn="1"/>
            </p:nvSpPr>
            <p:spPr>
              <a:xfrm>
                <a:off x="2214082" y="4648200"/>
                <a:ext cx="609600" cy="273120"/>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userDrawn="1"/>
          </p:nvGrpSpPr>
          <p:grpSpPr>
            <a:xfrm>
              <a:off x="1976918" y="3429000"/>
              <a:ext cx="1909282" cy="1493176"/>
              <a:chOff x="914400" y="3429000"/>
              <a:chExt cx="1909282" cy="1493176"/>
            </a:xfrm>
          </p:grpSpPr>
          <p:sp>
            <p:nvSpPr>
              <p:cNvPr id="52" name="Rounded Rectangle 51"/>
              <p:cNvSpPr/>
              <p:nvPr userDrawn="1"/>
            </p:nvSpPr>
            <p:spPr>
              <a:xfrm>
                <a:off x="914400" y="3429000"/>
                <a:ext cx="609600" cy="534256"/>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userDrawn="1"/>
            </p:nvSpPr>
            <p:spPr>
              <a:xfrm>
                <a:off x="914400" y="4037744"/>
                <a:ext cx="609600" cy="534256"/>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userDrawn="1"/>
            </p:nvSpPr>
            <p:spPr>
              <a:xfrm>
                <a:off x="914400" y="4648200"/>
                <a:ext cx="609600" cy="273120"/>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userDrawn="1"/>
            </p:nvSpPr>
            <p:spPr>
              <a:xfrm>
                <a:off x="1569378" y="4038600"/>
                <a:ext cx="609600" cy="534256"/>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userDrawn="1"/>
            </p:nvSpPr>
            <p:spPr>
              <a:xfrm>
                <a:off x="1569378" y="4649056"/>
                <a:ext cx="609600" cy="273120"/>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userDrawn="1"/>
            </p:nvSpPr>
            <p:spPr>
              <a:xfrm>
                <a:off x="2214082" y="4648200"/>
                <a:ext cx="609600" cy="273120"/>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userDrawn="1"/>
          </p:nvGrpSpPr>
          <p:grpSpPr>
            <a:xfrm>
              <a:off x="5857126" y="3429000"/>
              <a:ext cx="3225230" cy="1493176"/>
              <a:chOff x="5857126" y="3429000"/>
              <a:chExt cx="3225230" cy="1493176"/>
            </a:xfrm>
          </p:grpSpPr>
          <p:sp>
            <p:nvSpPr>
              <p:cNvPr id="44" name="Rounded Rectangle 43"/>
              <p:cNvSpPr/>
              <p:nvPr userDrawn="1"/>
            </p:nvSpPr>
            <p:spPr>
              <a:xfrm>
                <a:off x="5857126" y="3429000"/>
                <a:ext cx="609600" cy="534256"/>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5857126" y="4037744"/>
                <a:ext cx="609600" cy="534256"/>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userDrawn="1"/>
            </p:nvSpPr>
            <p:spPr>
              <a:xfrm>
                <a:off x="5857126" y="4648200"/>
                <a:ext cx="609600" cy="273120"/>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userDrawn="1"/>
            </p:nvSpPr>
            <p:spPr>
              <a:xfrm>
                <a:off x="6512104" y="4038600"/>
                <a:ext cx="609600" cy="534256"/>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6512104" y="4649056"/>
                <a:ext cx="609600" cy="273120"/>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a:off x="7156808" y="4648200"/>
                <a:ext cx="609600" cy="273120"/>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userDrawn="1"/>
            </p:nvSpPr>
            <p:spPr>
              <a:xfrm>
                <a:off x="7817778" y="4648198"/>
                <a:ext cx="609600" cy="273120"/>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userDrawn="1"/>
            </p:nvSpPr>
            <p:spPr>
              <a:xfrm>
                <a:off x="8472756" y="4648200"/>
                <a:ext cx="609600" cy="273120"/>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userDrawn="1"/>
          </p:nvGrpSpPr>
          <p:grpSpPr>
            <a:xfrm>
              <a:off x="3917022" y="3429000"/>
              <a:ext cx="1909282" cy="1493176"/>
              <a:chOff x="914400" y="3429000"/>
              <a:chExt cx="1909282" cy="1493176"/>
            </a:xfrm>
          </p:grpSpPr>
          <p:sp>
            <p:nvSpPr>
              <p:cNvPr id="38" name="Rounded Rectangle 37"/>
              <p:cNvSpPr/>
              <p:nvPr userDrawn="1"/>
            </p:nvSpPr>
            <p:spPr>
              <a:xfrm>
                <a:off x="914400" y="3429000"/>
                <a:ext cx="609600" cy="534256"/>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914400" y="4037744"/>
                <a:ext cx="609600" cy="534256"/>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914400" y="4648200"/>
                <a:ext cx="609600" cy="273120"/>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1569378" y="4038600"/>
                <a:ext cx="609600" cy="534256"/>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69378" y="4649056"/>
                <a:ext cx="609600" cy="273120"/>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2214082" y="4648200"/>
                <a:ext cx="609600" cy="273120"/>
              </a:xfrm>
              <a:prstGeom prst="round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Placeholder 1"/>
          <p:cNvSpPr>
            <a:spLocks noGrp="1"/>
          </p:cNvSpPr>
          <p:nvPr>
            <p:ph type="title"/>
          </p:nvPr>
        </p:nvSpPr>
        <p:spPr>
          <a:xfrm>
            <a:off x="457200" y="128924"/>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6670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EDF5C1-8727-40FC-94FA-BE6E1C6002C7}" type="slidenum">
              <a:rPr lang="en-US" smtClean="0"/>
              <a:pPr/>
              <a:t>‹#›</a:t>
            </a:fld>
            <a:endParaRPr lang="en-US"/>
          </a:p>
        </p:txBody>
      </p:sp>
      <p:cxnSp>
        <p:nvCxnSpPr>
          <p:cNvPr id="65" name="Straight Connector 64"/>
          <p:cNvCxnSpPr/>
          <p:nvPr/>
        </p:nvCxnSpPr>
        <p:spPr>
          <a:xfrm>
            <a:off x="523126" y="1016501"/>
            <a:ext cx="8153400" cy="0"/>
          </a:xfrm>
          <a:prstGeom prst="line">
            <a:avLst/>
          </a:prstGeom>
          <a:ln w="38100" cap="flat" cmpd="sng">
            <a:solidFill>
              <a:srgbClr val="0039AC"/>
            </a:solidFill>
          </a:ln>
        </p:spPr>
        <p:style>
          <a:lnRef idx="1">
            <a:schemeClr val="accent1"/>
          </a:lnRef>
          <a:fillRef idx="0">
            <a:schemeClr val="accent1"/>
          </a:fillRef>
          <a:effectRef idx="0">
            <a:schemeClr val="accent1"/>
          </a:effectRef>
          <a:fontRef idx="minor">
            <a:schemeClr val="tx1"/>
          </a:fontRef>
        </p:style>
      </p:cxnSp>
      <p:pic>
        <p:nvPicPr>
          <p:cNvPr id="64" name="Picture 1" descr="C:\Users\PMcNabney\AppData\Local\Microsoft\Windows\Temporary Internet Files\Content.Outlook\2U9B514P\Final.jpg"/>
          <p:cNvPicPr>
            <a:picLocks noChangeAspect="1" noChangeArrowheads="1"/>
          </p:cNvPicPr>
          <p:nvPr/>
        </p:nvPicPr>
        <p:blipFill>
          <a:blip r:embed="rId8" cstate="print"/>
          <a:srcRect/>
          <a:stretch>
            <a:fillRect/>
          </a:stretch>
        </p:blipFill>
        <p:spPr bwMode="auto">
          <a:xfrm>
            <a:off x="7315201" y="4612695"/>
            <a:ext cx="1828799" cy="537629"/>
          </a:xfrm>
          <a:prstGeom prst="rect">
            <a:avLst/>
          </a:prstGeom>
          <a:noFill/>
        </p:spPr>
      </p:pic>
    </p:spTree>
    <p:extLst>
      <p:ext uri="{BB962C8B-B14F-4D97-AF65-F5344CB8AC3E}">
        <p14:creationId xmlns:p14="http://schemas.microsoft.com/office/powerpoint/2010/main" val="3674696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5908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50D13A-D629-4A3A-87F6-ABA41EC8B921}" type="slidenum">
              <a:rPr lang="en-US" smtClean="0"/>
              <a:pPr/>
              <a:t>‹#›</a:t>
            </a:fld>
            <a:endParaRPr lang="en-US"/>
          </a:p>
        </p:txBody>
      </p:sp>
    </p:spTree>
    <p:extLst>
      <p:ext uri="{BB962C8B-B14F-4D97-AF65-F5344CB8AC3E}">
        <p14:creationId xmlns:p14="http://schemas.microsoft.com/office/powerpoint/2010/main" val="3041818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5908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9649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5908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9328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5908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1597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5908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1597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5908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50D13A-D629-4A3A-87F6-ABA41EC8B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27475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bit.ly/1E7I5I0" TargetMode="Externa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tcasasanta@strategicpracticesolution.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linkedin.com/in/triciacasasantaperformanceplus" TargetMode="External"/><Relationship Id="rId4" Type="http://schemas.openxmlformats.org/officeDocument/2006/relationships/hyperlink" Target="http://www.strategicpracticesolution.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EDF5C1-8727-40FC-94FA-BE6E1C6002C7}" type="slidenum">
              <a:rPr lang="en-US" smtClean="0"/>
              <a:pPr/>
              <a:t>1</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80094"/>
            <a:ext cx="9372600" cy="6609200"/>
          </a:xfrm>
          <a:prstGeom prst="rect">
            <a:avLst/>
          </a:prstGeom>
        </p:spPr>
      </p:pic>
      <p:sp>
        <p:nvSpPr>
          <p:cNvPr id="10" name="TextBox 9"/>
          <p:cNvSpPr txBox="1"/>
          <p:nvPr/>
        </p:nvSpPr>
        <p:spPr>
          <a:xfrm>
            <a:off x="304800" y="670739"/>
            <a:ext cx="3200400" cy="2739211"/>
          </a:xfrm>
          <a:prstGeom prst="rect">
            <a:avLst/>
          </a:prstGeom>
          <a:noFill/>
        </p:spPr>
        <p:txBody>
          <a:bodyPr wrap="square" rtlCol="0">
            <a:spAutoFit/>
          </a:bodyPr>
          <a:lstStyle/>
          <a:p>
            <a:pPr algn="ctr"/>
            <a:r>
              <a:rPr lang="en-US" sz="3200"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to Build a </a:t>
            </a:r>
            <a:r>
              <a:rPr lang="en-US" sz="4000" b="1" dirty="0">
                <a:solidFill>
                  <a:srgbClr val="A6CE3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Booming</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Dental Business </a:t>
            </a:r>
            <a:br>
              <a:rPr lang="en-US" sz="3200"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New Economy</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757" y="4705350"/>
            <a:ext cx="1635043" cy="481755"/>
          </a:xfrm>
          <a:prstGeom prst="rect">
            <a:avLst/>
          </a:prstGeom>
        </p:spPr>
      </p:pic>
    </p:spTree>
    <p:extLst>
      <p:ext uri="{BB962C8B-B14F-4D97-AF65-F5344CB8AC3E}">
        <p14:creationId xmlns:p14="http://schemas.microsoft.com/office/powerpoint/2010/main" val="194738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Important KPIs to Track</a:t>
            </a:r>
          </a:p>
        </p:txBody>
      </p:sp>
      <p:sp>
        <p:nvSpPr>
          <p:cNvPr id="3" name="Content Placeholder 2"/>
          <p:cNvSpPr>
            <a:spLocks noGrp="1"/>
          </p:cNvSpPr>
          <p:nvPr>
            <p:ph idx="1"/>
          </p:nvPr>
        </p:nvSpPr>
        <p:spPr/>
        <p:txBody>
          <a:bodyPr>
            <a:normAutofit/>
          </a:bodyPr>
          <a:lstStyle/>
          <a:p>
            <a:pPr marL="0" indent="0">
              <a:buNone/>
            </a:pPr>
            <a:endParaRPr lang="en-US" dirty="0"/>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p:txBody>
      </p:sp>
      <p:sp>
        <p:nvSpPr>
          <p:cNvPr id="5" name="Content Placeholder 2"/>
          <p:cNvSpPr txBox="1">
            <a:spLocks/>
          </p:cNvSpPr>
          <p:nvPr/>
        </p:nvSpPr>
        <p:spPr>
          <a:xfrm>
            <a:off x="609600" y="135255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a:p>
          <a:p>
            <a:pPr marL="457200" lvl="1" indent="0">
              <a:buFont typeface="Arial" panose="020B0604020202020204" pitchFamily="34" charset="0"/>
              <a:buNone/>
            </a:pPr>
            <a:endParaRPr lang="en-US"/>
          </a:p>
          <a:p>
            <a:pPr marL="457200" lvl="1" indent="0">
              <a:buFont typeface="Arial" panose="020B0604020202020204" pitchFamily="34" charset="0"/>
              <a:buNone/>
            </a:pPr>
            <a:endParaRPr lang="en-US"/>
          </a:p>
          <a:p>
            <a:pPr lvl="1"/>
            <a:endParaRPr lang="en-US"/>
          </a:p>
          <a:p>
            <a:pPr lvl="1"/>
            <a:endParaRPr lang="en-US"/>
          </a:p>
          <a:p>
            <a:pPr lvl="1"/>
            <a:endParaRPr lang="en-US"/>
          </a:p>
          <a:p>
            <a:pPr lvl="1"/>
            <a:endParaRPr lang="en-US" dirty="0"/>
          </a:p>
        </p:txBody>
      </p:sp>
      <p:sp>
        <p:nvSpPr>
          <p:cNvPr id="7" name="Content Placeholder 2"/>
          <p:cNvSpPr txBox="1">
            <a:spLocks/>
          </p:cNvSpPr>
          <p:nvPr/>
        </p:nvSpPr>
        <p:spPr>
          <a:xfrm>
            <a:off x="762000" y="150495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a:p>
          <a:p>
            <a:pPr marL="457200" lvl="1" indent="0">
              <a:buFont typeface="Arial" panose="020B0604020202020204" pitchFamily="34" charset="0"/>
              <a:buNone/>
            </a:pPr>
            <a:endParaRPr lang="en-US"/>
          </a:p>
          <a:p>
            <a:pPr marL="457200" lvl="1" indent="0">
              <a:buFont typeface="Arial" panose="020B0604020202020204" pitchFamily="34" charset="0"/>
              <a:buNone/>
            </a:pPr>
            <a:endParaRPr lang="en-US"/>
          </a:p>
          <a:p>
            <a:pPr lvl="1"/>
            <a:endParaRPr lang="en-US"/>
          </a:p>
          <a:p>
            <a:pPr lvl="1"/>
            <a:endParaRPr lang="en-US"/>
          </a:p>
          <a:p>
            <a:pPr lvl="1"/>
            <a:endParaRPr lang="en-US"/>
          </a:p>
          <a:p>
            <a:pPr lvl="1"/>
            <a:endParaRPr lang="en-US" dirty="0"/>
          </a:p>
        </p:txBody>
      </p:sp>
      <p:sp>
        <p:nvSpPr>
          <p:cNvPr id="8" name="Rectangle 2"/>
          <p:cNvSpPr txBox="1">
            <a:spLocks noChangeArrowheads="1"/>
          </p:cNvSpPr>
          <p:nvPr/>
        </p:nvSpPr>
        <p:spPr bwMode="auto">
          <a:xfrm>
            <a:off x="1143000" y="1276350"/>
            <a:ext cx="3048000" cy="2590800"/>
          </a:xfrm>
          <a:prstGeom prst="rect">
            <a:avLst/>
          </a:prstGeom>
          <a:solidFill>
            <a:schemeClr val="lt1">
              <a:alpha val="0"/>
            </a:schemeClr>
          </a:solidFill>
          <a:ln w="25400" cap="flat" cmpd="sng" algn="ctr">
            <a:solidFill>
              <a:schemeClr val="bg1">
                <a:alpha val="0"/>
              </a:schemeClr>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lstStyle/>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Payroll</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Benefits</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Dental Supplies</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Lab Bills</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Rent/Mortgage</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Collections</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IT Expenses</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Marketing</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Case Acceptance</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Production/Hour</a:t>
            </a:r>
          </a:p>
        </p:txBody>
      </p:sp>
      <p:sp>
        <p:nvSpPr>
          <p:cNvPr id="9" name="Rectangle 2"/>
          <p:cNvSpPr txBox="1">
            <a:spLocks noChangeArrowheads="1"/>
          </p:cNvSpPr>
          <p:nvPr/>
        </p:nvSpPr>
        <p:spPr bwMode="auto">
          <a:xfrm>
            <a:off x="4224130" y="1276350"/>
            <a:ext cx="3048000" cy="2590800"/>
          </a:xfrm>
          <a:prstGeom prst="rect">
            <a:avLst/>
          </a:prstGeom>
          <a:solidFill>
            <a:schemeClr val="lt1">
              <a:alpha val="0"/>
            </a:schemeClr>
          </a:solidFill>
          <a:ln w="25400" cap="flat" cmpd="sng" algn="ctr">
            <a:solidFill>
              <a:schemeClr val="bg1">
                <a:alpha val="0"/>
              </a:schemeClr>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lstStyle/>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Production/Visit</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Attrition</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Recall</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Marketing ROI</a:t>
            </a:r>
          </a:p>
        </p:txBody>
      </p:sp>
    </p:spTree>
    <p:extLst>
      <p:ext uri="{BB962C8B-B14F-4D97-AF65-F5344CB8AC3E}">
        <p14:creationId xmlns:p14="http://schemas.microsoft.com/office/powerpoint/2010/main" val="71901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EDF5C1-8727-40FC-94FA-BE6E1C6002C7}" type="slidenum">
              <a:rPr lang="en-US" smtClean="0"/>
              <a:pPr/>
              <a:t>11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024" y="855726"/>
            <a:ext cx="6473952" cy="4306824"/>
          </a:xfrm>
          <a:prstGeom prst="rect">
            <a:avLst/>
          </a:prstGeom>
        </p:spPr>
      </p:pic>
      <p:sp>
        <p:nvSpPr>
          <p:cNvPr id="6" name="Rectangle 5"/>
          <p:cNvSpPr/>
          <p:nvPr/>
        </p:nvSpPr>
        <p:spPr>
          <a:xfrm>
            <a:off x="533401" y="514350"/>
            <a:ext cx="6781799" cy="1077218"/>
          </a:xfrm>
          <a:prstGeom prst="rect">
            <a:avLst/>
          </a:prstGeom>
        </p:spPr>
        <p:txBody>
          <a:bodyPr wrap="square">
            <a:spAutoFit/>
          </a:bodyPr>
          <a:lstStyle/>
          <a:p>
            <a:r>
              <a:rPr lang="en-US" sz="3200" b="1" dirty="0">
                <a:solidFill>
                  <a:srgbClr val="A6CE3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2:</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Hire and Develop Rock-Star Team Members </a:t>
            </a:r>
            <a:endParaRPr lang="en-US" sz="3200" dirty="0">
              <a:solidFill>
                <a:srgbClr val="163A9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757" y="4680795"/>
            <a:ext cx="1635043" cy="481755"/>
          </a:xfrm>
          <a:prstGeom prst="rect">
            <a:avLst/>
          </a:prstGeom>
        </p:spPr>
      </p:pic>
    </p:spTree>
    <p:extLst>
      <p:ext uri="{BB962C8B-B14F-4D97-AF65-F5344CB8AC3E}">
        <p14:creationId xmlns:p14="http://schemas.microsoft.com/office/powerpoint/2010/main" val="395549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EDF5C1-8727-40FC-94FA-BE6E1C6002C7}" type="slidenum">
              <a:rPr lang="en-US" smtClean="0"/>
              <a:pPr/>
              <a:t>12</a:t>
            </a:fld>
            <a:endParaRPr lang="en-US" dirty="0"/>
          </a:p>
        </p:txBody>
      </p:sp>
      <p:sp>
        <p:nvSpPr>
          <p:cNvPr id="5" name="Rectangle 2"/>
          <p:cNvSpPr txBox="1">
            <a:spLocks noChangeArrowheads="1"/>
          </p:cNvSpPr>
          <p:nvPr/>
        </p:nvSpPr>
        <p:spPr bwMode="auto">
          <a:xfrm>
            <a:off x="1143000" y="1581150"/>
            <a:ext cx="6858000" cy="1219200"/>
          </a:xfrm>
          <a:prstGeom prst="rect">
            <a:avLst/>
          </a:prstGeom>
          <a:solidFill>
            <a:schemeClr val="lt1">
              <a:alpha val="0"/>
            </a:schemeClr>
          </a:solidFill>
          <a:ln w="25400" cap="flat" cmpd="sng" algn="ctr">
            <a:solidFill>
              <a:schemeClr val="bg1">
                <a:alpha val="0"/>
              </a:schemeClr>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lstStyle/>
          <a:p>
            <a:pPr lvl="0" algn="ctr"/>
            <a:r>
              <a:rPr lang="en-US" sz="2400" i="1" dirty="0">
                <a:latin typeface="Arial" panose="020B0604020202020204" pitchFamily="34" charset="0"/>
                <a:cs typeface="Arial" panose="020B0604020202020204" pitchFamily="34" charset="0"/>
              </a:rPr>
              <a:t>How much would it cost your practice if a family of 5 decide to leave because they were not treated properly? </a:t>
            </a:r>
          </a:p>
        </p:txBody>
      </p:sp>
      <p:sp>
        <p:nvSpPr>
          <p:cNvPr id="6" name="Title 1"/>
          <p:cNvSpPr>
            <a:spLocks noGrp="1"/>
          </p:cNvSpPr>
          <p:nvPr>
            <p:ph type="title"/>
          </p:nvPr>
        </p:nvSpPr>
        <p:spPr>
          <a:xfrm>
            <a:off x="457200" y="128924"/>
            <a:ext cx="8229600" cy="857250"/>
          </a:xfrm>
        </p:spPr>
        <p:txBody>
          <a:bodyPr>
            <a:norm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Cost of Making the Wrong Hire</a:t>
            </a:r>
          </a:p>
        </p:txBody>
      </p:sp>
    </p:spTree>
    <p:extLst>
      <p:ext uri="{BB962C8B-B14F-4D97-AF65-F5344CB8AC3E}">
        <p14:creationId xmlns:p14="http://schemas.microsoft.com/office/powerpoint/2010/main" val="56097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Hiring System Includes:</a:t>
            </a:r>
          </a:p>
        </p:txBody>
      </p:sp>
      <p:sp>
        <p:nvSpPr>
          <p:cNvPr id="3" name="Content Placeholder 2"/>
          <p:cNvSpPr>
            <a:spLocks noGrp="1"/>
          </p:cNvSpPr>
          <p:nvPr>
            <p:ph idx="1"/>
          </p:nvPr>
        </p:nvSpPr>
        <p:spPr/>
        <p:txBody>
          <a:bodyPr>
            <a:normAutofit/>
          </a:bodyPr>
          <a:lstStyle/>
          <a:p>
            <a:pPr marL="0" indent="0">
              <a:buNone/>
            </a:pPr>
            <a:endParaRPr lang="en-US" dirty="0"/>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p:txBody>
      </p:sp>
      <p:sp>
        <p:nvSpPr>
          <p:cNvPr id="5" name="Content Placeholder 2"/>
          <p:cNvSpPr txBox="1">
            <a:spLocks/>
          </p:cNvSpPr>
          <p:nvPr/>
        </p:nvSpPr>
        <p:spPr>
          <a:xfrm>
            <a:off x="609600" y="135255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a:p>
          <a:p>
            <a:pPr marL="457200" lvl="1" indent="0">
              <a:buFont typeface="Arial" panose="020B0604020202020204" pitchFamily="34" charset="0"/>
              <a:buNone/>
            </a:pPr>
            <a:endParaRPr lang="en-US"/>
          </a:p>
          <a:p>
            <a:pPr marL="457200" lvl="1" indent="0">
              <a:buFont typeface="Arial" panose="020B0604020202020204" pitchFamily="34" charset="0"/>
              <a:buNone/>
            </a:pPr>
            <a:endParaRPr lang="en-US"/>
          </a:p>
          <a:p>
            <a:pPr lvl="1"/>
            <a:endParaRPr lang="en-US"/>
          </a:p>
          <a:p>
            <a:pPr lvl="1"/>
            <a:endParaRPr lang="en-US"/>
          </a:p>
          <a:p>
            <a:pPr lvl="1"/>
            <a:endParaRPr lang="en-US"/>
          </a:p>
          <a:p>
            <a:pPr lvl="1"/>
            <a:endParaRPr lang="en-US" dirty="0"/>
          </a:p>
        </p:txBody>
      </p:sp>
      <p:sp>
        <p:nvSpPr>
          <p:cNvPr id="7" name="Content Placeholder 2"/>
          <p:cNvSpPr txBox="1">
            <a:spLocks/>
          </p:cNvSpPr>
          <p:nvPr/>
        </p:nvSpPr>
        <p:spPr>
          <a:xfrm>
            <a:off x="762000" y="150495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a:p>
          <a:p>
            <a:pPr marL="457200" lvl="1" indent="0">
              <a:buFont typeface="Arial" panose="020B0604020202020204" pitchFamily="34" charset="0"/>
              <a:buNone/>
            </a:pPr>
            <a:endParaRPr lang="en-US"/>
          </a:p>
          <a:p>
            <a:pPr marL="457200" lvl="1" indent="0">
              <a:buFont typeface="Arial" panose="020B0604020202020204" pitchFamily="34" charset="0"/>
              <a:buNone/>
            </a:pPr>
            <a:endParaRPr lang="en-US"/>
          </a:p>
          <a:p>
            <a:pPr lvl="1"/>
            <a:endParaRPr lang="en-US"/>
          </a:p>
          <a:p>
            <a:pPr lvl="1"/>
            <a:endParaRPr lang="en-US"/>
          </a:p>
          <a:p>
            <a:pPr lvl="1"/>
            <a:endParaRPr lang="en-US"/>
          </a:p>
          <a:p>
            <a:pPr lvl="1"/>
            <a:endParaRPr lang="en-US" dirty="0"/>
          </a:p>
        </p:txBody>
      </p:sp>
      <p:sp>
        <p:nvSpPr>
          <p:cNvPr id="8" name="Rectangle 2"/>
          <p:cNvSpPr txBox="1">
            <a:spLocks noChangeArrowheads="1"/>
          </p:cNvSpPr>
          <p:nvPr/>
        </p:nvSpPr>
        <p:spPr bwMode="auto">
          <a:xfrm>
            <a:off x="1143000" y="1276350"/>
            <a:ext cx="6858000" cy="2590800"/>
          </a:xfrm>
          <a:prstGeom prst="rect">
            <a:avLst/>
          </a:prstGeom>
          <a:solidFill>
            <a:schemeClr val="lt1">
              <a:alpha val="0"/>
            </a:schemeClr>
          </a:solidFill>
          <a:ln w="25400" cap="flat" cmpd="sng" algn="ctr">
            <a:solidFill>
              <a:schemeClr val="bg1">
                <a:alpha val="0"/>
              </a:schemeClr>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lstStyle/>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Review the history of the open position for incite on the competencies and skills required </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Build a profile of the position(Competencies &amp; Skills) and Job Description</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Sourcing and recruiting</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Interview and Selection Process</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Reference and background check</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Working interview </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30-day performance review </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Agree on salary and benefits</a:t>
            </a:r>
          </a:p>
          <a:p>
            <a:pPr lvl="0"/>
            <a:endParaRPr lang="en-US" sz="16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23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500"/>
                                        <p:tgtEl>
                                          <p:spTgt spid="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fade">
                                      <p:cBhvr>
                                        <p:cTn id="36" dur="500"/>
                                        <p:tgtEl>
                                          <p:spTgt spid="8">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fade">
                                      <p:cBhvr>
                                        <p:cTn id="41" dur="500"/>
                                        <p:tgtEl>
                                          <p:spTgt spid="8">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xEl>
                                              <p:pRg st="7" end="7"/>
                                            </p:txEl>
                                          </p:spTgt>
                                        </p:tgtEl>
                                        <p:attrNameLst>
                                          <p:attrName>style.visibility</p:attrName>
                                        </p:attrNameLst>
                                      </p:cBhvr>
                                      <p:to>
                                        <p:strVal val="visible"/>
                                      </p:to>
                                    </p:set>
                                    <p:animEffect transition="in" filter="fade">
                                      <p:cBhvr>
                                        <p:cTn id="4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65798"/>
            <a:ext cx="5331212" cy="4415752"/>
          </a:xfrm>
          <a:prstGeom prst="rect">
            <a:avLst/>
          </a:prstGeom>
        </p:spPr>
      </p:pic>
      <p:sp>
        <p:nvSpPr>
          <p:cNvPr id="6" name="Rectangle 5"/>
          <p:cNvSpPr/>
          <p:nvPr/>
        </p:nvSpPr>
        <p:spPr>
          <a:xfrm>
            <a:off x="5791200" y="1160205"/>
            <a:ext cx="2743200" cy="2554545"/>
          </a:xfrm>
          <a:prstGeom prst="rect">
            <a:avLst/>
          </a:prstGeom>
        </p:spPr>
        <p:txBody>
          <a:bodyPr wrap="square">
            <a:spAutoFit/>
          </a:bodyPr>
          <a:lstStyle/>
          <a:p>
            <a:r>
              <a:rPr lang="en-US" sz="3200" b="1" dirty="0">
                <a:solidFill>
                  <a:srgbClr val="A6CE3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3: </a:t>
            </a:r>
            <a:r>
              <a:rPr lang="en-US" sz="3200" b="1"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Create Standard</a:t>
            </a:r>
          </a:p>
          <a:p>
            <a:r>
              <a:rPr lang="en-US" sz="3200" b="1"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Systems and Procedures</a:t>
            </a:r>
            <a:r>
              <a:rPr lang="en-US" sz="3200"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3200" dirty="0">
              <a:solidFill>
                <a:srgbClr val="163A9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757" y="4680795"/>
            <a:ext cx="1635043" cy="481755"/>
          </a:xfrm>
          <a:prstGeom prst="rect">
            <a:avLst/>
          </a:prstGeom>
        </p:spPr>
      </p:pic>
    </p:spTree>
    <p:extLst>
      <p:ext uri="{BB962C8B-B14F-4D97-AF65-F5344CB8AC3E}">
        <p14:creationId xmlns:p14="http://schemas.microsoft.com/office/powerpoint/2010/main" val="123796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EDF5C1-8727-40FC-94FA-BE6E1C6002C7}" type="slidenum">
              <a:rPr lang="en-US" smtClean="0"/>
              <a:pPr/>
              <a:t>15</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9050"/>
            <a:ext cx="14782800" cy="5162550"/>
          </a:xfrm>
          <a:prstGeom prst="rect">
            <a:avLst/>
          </a:prstGeom>
        </p:spPr>
      </p:pic>
      <p:sp>
        <p:nvSpPr>
          <p:cNvPr id="8" name="Rectangle 7"/>
          <p:cNvSpPr/>
          <p:nvPr/>
        </p:nvSpPr>
        <p:spPr>
          <a:xfrm>
            <a:off x="228600" y="2074605"/>
            <a:ext cx="2514600" cy="2554545"/>
          </a:xfrm>
          <a:prstGeom prst="rect">
            <a:avLst/>
          </a:prstGeom>
        </p:spPr>
        <p:txBody>
          <a:bodyPr wrap="square">
            <a:spAutoFit/>
          </a:bodyPr>
          <a:lstStyle/>
          <a:p>
            <a:r>
              <a:rPr lang="en-US" sz="3200" b="1" dirty="0">
                <a:solidFill>
                  <a:srgbClr val="A6CE3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4: </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Embrace and </a:t>
            </a:r>
          </a:p>
          <a:p>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Utilize Technology</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3200"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757" y="4680795"/>
            <a:ext cx="1635043" cy="481755"/>
          </a:xfrm>
          <a:prstGeom prst="rect">
            <a:avLst/>
          </a:prstGeom>
        </p:spPr>
      </p:pic>
    </p:spTree>
    <p:extLst>
      <p:ext uri="{BB962C8B-B14F-4D97-AF65-F5344CB8AC3E}">
        <p14:creationId xmlns:p14="http://schemas.microsoft.com/office/powerpoint/2010/main" val="2129506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EDF5C1-8727-40FC-94FA-BE6E1C6002C7}" type="slidenum">
              <a:rPr lang="en-US" smtClean="0"/>
              <a:pPr/>
              <a:t>16</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292" y="-171450"/>
            <a:ext cx="6172708" cy="5143500"/>
          </a:xfrm>
          <a:prstGeom prst="rect">
            <a:avLst/>
          </a:prstGeom>
        </p:spPr>
      </p:pic>
      <p:sp>
        <p:nvSpPr>
          <p:cNvPr id="7" name="Rectangle 6"/>
          <p:cNvSpPr/>
          <p:nvPr/>
        </p:nvSpPr>
        <p:spPr>
          <a:xfrm>
            <a:off x="457200" y="1396092"/>
            <a:ext cx="2514600" cy="2062103"/>
          </a:xfrm>
          <a:prstGeom prst="rect">
            <a:avLst/>
          </a:prstGeom>
        </p:spPr>
        <p:txBody>
          <a:bodyPr wrap="square">
            <a:spAutoFit/>
          </a:bodyPr>
          <a:lstStyle/>
          <a:p>
            <a:pPr algn="ctr"/>
            <a:r>
              <a:rPr lang="en-US" sz="3200" b="1" dirty="0">
                <a:solidFill>
                  <a:srgbClr val="A6CE3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5: </a:t>
            </a:r>
            <a:r>
              <a:rPr lang="en-US" sz="3200" b="1"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Make Marketing a System</a:t>
            </a:r>
            <a:r>
              <a:rPr lang="en-US" sz="3200"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3200" dirty="0">
              <a:solidFill>
                <a:srgbClr val="163A9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757" y="4680795"/>
            <a:ext cx="1635043" cy="481755"/>
          </a:xfrm>
          <a:prstGeom prst="rect">
            <a:avLst/>
          </a:prstGeom>
        </p:spPr>
      </p:pic>
    </p:spTree>
    <p:extLst>
      <p:ext uri="{BB962C8B-B14F-4D97-AF65-F5344CB8AC3E}">
        <p14:creationId xmlns:p14="http://schemas.microsoft.com/office/powerpoint/2010/main" val="3186205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5-Step Marketing System</a:t>
            </a:r>
          </a:p>
        </p:txBody>
      </p:sp>
      <p:sp>
        <p:nvSpPr>
          <p:cNvPr id="4" name="Slide Number Placeholder 3"/>
          <p:cNvSpPr>
            <a:spLocks noGrp="1"/>
          </p:cNvSpPr>
          <p:nvPr>
            <p:ph type="sldNum" sz="quarter" idx="12"/>
          </p:nvPr>
        </p:nvSpPr>
        <p:spPr/>
        <p:txBody>
          <a:bodyPr/>
          <a:lstStyle/>
          <a:p>
            <a:fld id="{0FEDF5C1-8727-40FC-94FA-BE6E1C6002C7}" type="slidenum">
              <a:rPr lang="en-US" smtClean="0"/>
              <a:pPr/>
              <a:t>17</a:t>
            </a:fld>
            <a:endParaRPr lang="en-US" dirty="0"/>
          </a:p>
        </p:txBody>
      </p:sp>
      <p:sp>
        <p:nvSpPr>
          <p:cNvPr id="5" name="Rectangle 2"/>
          <p:cNvSpPr txBox="1">
            <a:spLocks noChangeArrowheads="1"/>
          </p:cNvSpPr>
          <p:nvPr/>
        </p:nvSpPr>
        <p:spPr bwMode="auto">
          <a:xfrm>
            <a:off x="1143000" y="1276350"/>
            <a:ext cx="6248400" cy="2209800"/>
          </a:xfrm>
          <a:prstGeom prst="rect">
            <a:avLst/>
          </a:prstGeom>
          <a:solidFill>
            <a:schemeClr val="lt1">
              <a:alpha val="0"/>
            </a:schemeClr>
          </a:solidFill>
          <a:ln w="25400" cap="flat" cmpd="sng" algn="ctr">
            <a:solidFill>
              <a:schemeClr val="bg1">
                <a:alpha val="0"/>
              </a:schemeClr>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lstStyle/>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STEP 1:</a:t>
            </a:r>
            <a:r>
              <a:rPr lang="en-US" dirty="0">
                <a:latin typeface="Arial" panose="020B0604020202020204" pitchFamily="34" charset="0"/>
                <a:cs typeface="Arial" panose="020B0604020202020204" pitchFamily="34" charset="0"/>
              </a:rPr>
              <a:t> Understand Your Current Situation</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STEP 2: </a:t>
            </a:r>
            <a:r>
              <a:rPr lang="en-US" dirty="0">
                <a:latin typeface="Arial" panose="020B0604020202020204" pitchFamily="34" charset="0"/>
                <a:cs typeface="Arial" panose="020B0604020202020204" pitchFamily="34" charset="0"/>
              </a:rPr>
              <a:t>Pinpoint Your Ideal Patient and Create Buyer Personas</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STEP 3: </a:t>
            </a:r>
            <a:r>
              <a:rPr lang="en-US" dirty="0">
                <a:latin typeface="Arial" panose="020B0604020202020204" pitchFamily="34" charset="0"/>
                <a:cs typeface="Arial" panose="020B0604020202020204" pitchFamily="34" charset="0"/>
              </a:rPr>
              <a:t>Understand Your Brand and Define Your Core Difference and Market Position</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STEP 4:</a:t>
            </a:r>
            <a:r>
              <a:rPr lang="en-US" dirty="0">
                <a:latin typeface="Arial" panose="020B0604020202020204" pitchFamily="34" charset="0"/>
                <a:cs typeface="Arial" panose="020B0604020202020204" pitchFamily="34" charset="0"/>
              </a:rPr>
              <a:t> Audit and Map Your Patient’s Experience </a:t>
            </a:r>
          </a:p>
          <a:p>
            <a:endParaRPr lang="en-US" sz="16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11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Marketing Hourglass™</a:t>
            </a:r>
          </a:p>
        </p:txBody>
      </p:sp>
      <p:sp>
        <p:nvSpPr>
          <p:cNvPr id="4" name="Slide Number Placeholder 3"/>
          <p:cNvSpPr>
            <a:spLocks noGrp="1"/>
          </p:cNvSpPr>
          <p:nvPr>
            <p:ph type="sldNum" sz="quarter" idx="12"/>
          </p:nvPr>
        </p:nvSpPr>
        <p:spPr/>
        <p:txBody>
          <a:bodyPr/>
          <a:lstStyle/>
          <a:p>
            <a:fld id="{0FEDF5C1-8727-40FC-94FA-BE6E1C6002C7}" type="slidenum">
              <a:rPr lang="en-US" smtClean="0"/>
              <a:pPr/>
              <a:t>18</a:t>
            </a:fld>
            <a:endParaRPr lang="en-US" dirty="0"/>
          </a:p>
        </p:txBody>
      </p:sp>
      <p:grpSp>
        <p:nvGrpSpPr>
          <p:cNvPr id="7" name="Group 6"/>
          <p:cNvGrpSpPr/>
          <p:nvPr/>
        </p:nvGrpSpPr>
        <p:grpSpPr>
          <a:xfrm>
            <a:off x="5151134" y="1142218"/>
            <a:ext cx="914400" cy="457199"/>
            <a:chOff x="0" y="483"/>
            <a:chExt cx="2084832" cy="774915"/>
          </a:xfrm>
        </p:grpSpPr>
        <p:sp>
          <p:nvSpPr>
            <p:cNvPr id="8" name="Rounded Rectangle 7"/>
            <p:cNvSpPr/>
            <p:nvPr/>
          </p:nvSpPr>
          <p:spPr>
            <a:xfrm>
              <a:off x="0" y="483"/>
              <a:ext cx="2084832" cy="774915"/>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9" name="Rounded Rectangle 4"/>
            <p:cNvSpPr/>
            <p:nvPr/>
          </p:nvSpPr>
          <p:spPr>
            <a:xfrm>
              <a:off x="37828" y="38312"/>
              <a:ext cx="2009177" cy="699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Know</a:t>
              </a:r>
            </a:p>
          </p:txBody>
        </p:sp>
      </p:grpSp>
      <p:pic>
        <p:nvPicPr>
          <p:cNvPr id="10" name="Picture 4"/>
          <p:cNvPicPr>
            <a:picLocks noChangeAspect="1"/>
          </p:cNvPicPr>
          <p:nvPr/>
        </p:nvPicPr>
        <p:blipFill>
          <a:blip r:embed="rId2" cstate="print">
            <a:extLst>
              <a:ext uri="{28A0092B-C50C-407E-A947-70E740481C1C}">
                <a14:useLocalDpi xmlns:a14="http://schemas.microsoft.com/office/drawing/2010/main" val="0"/>
              </a:ext>
            </a:extLst>
          </a:blip>
          <a:srcRect t="6567" b="27750"/>
          <a:stretch>
            <a:fillRect/>
          </a:stretch>
        </p:blipFill>
        <p:spPr bwMode="auto">
          <a:xfrm>
            <a:off x="-152400" y="-19050"/>
            <a:ext cx="3124200" cy="5207000"/>
          </a:xfrm>
          <a:prstGeom prst="rect">
            <a:avLst/>
          </a:prstGeom>
          <a:noFill/>
          <a:ln>
            <a:noFill/>
          </a:ln>
          <a:extLst>
            <a:ext uri="{909E8E84-426E-40DD-AFC4-6F175D3DCCD1}">
              <a14:hiddenFill xmlns:a14="http://schemas.microsoft.com/office/drawing/2010/main">
                <a:solidFill>
                  <a:srgbClr val="FFFFFF">
                    <a:alpha val="49019"/>
                  </a:srgbClr>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5131481" y="1648016"/>
            <a:ext cx="914400" cy="457200"/>
            <a:chOff x="371336" y="880418"/>
            <a:chExt cx="2138664" cy="781980"/>
          </a:xfrm>
        </p:grpSpPr>
        <p:sp>
          <p:nvSpPr>
            <p:cNvPr id="12" name="Rounded Rectangle 11"/>
            <p:cNvSpPr/>
            <p:nvPr/>
          </p:nvSpPr>
          <p:spPr>
            <a:xfrm>
              <a:off x="425168" y="887482"/>
              <a:ext cx="2084832" cy="774916"/>
            </a:xfrm>
            <a:prstGeom prst="roundRect">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3" name="Rounded Rectangle 4"/>
            <p:cNvSpPr/>
            <p:nvPr/>
          </p:nvSpPr>
          <p:spPr>
            <a:xfrm>
              <a:off x="371336" y="880418"/>
              <a:ext cx="2009176" cy="699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Like</a:t>
              </a:r>
            </a:p>
          </p:txBody>
        </p:sp>
      </p:grpSp>
      <p:grpSp>
        <p:nvGrpSpPr>
          <p:cNvPr id="14" name="Group 13"/>
          <p:cNvGrpSpPr/>
          <p:nvPr/>
        </p:nvGrpSpPr>
        <p:grpSpPr>
          <a:xfrm>
            <a:off x="5171661" y="2170461"/>
            <a:ext cx="914400" cy="457200"/>
            <a:chOff x="0" y="1627805"/>
            <a:chExt cx="2084832" cy="774915"/>
          </a:xfrm>
        </p:grpSpPr>
        <p:sp>
          <p:nvSpPr>
            <p:cNvPr id="15" name="Rounded Rectangle 14"/>
            <p:cNvSpPr/>
            <p:nvPr/>
          </p:nvSpPr>
          <p:spPr>
            <a:xfrm>
              <a:off x="0" y="1627805"/>
              <a:ext cx="2084832" cy="774915"/>
            </a:xfrm>
            <a:prstGeom prst="roundRect">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6" name="Rounded Rectangle 4"/>
            <p:cNvSpPr/>
            <p:nvPr/>
          </p:nvSpPr>
          <p:spPr>
            <a:xfrm>
              <a:off x="37828" y="1665633"/>
              <a:ext cx="2009176" cy="699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Trust</a:t>
              </a:r>
            </a:p>
          </p:txBody>
        </p:sp>
      </p:grpSp>
      <p:grpSp>
        <p:nvGrpSpPr>
          <p:cNvPr id="17" name="Group 16"/>
          <p:cNvGrpSpPr/>
          <p:nvPr/>
        </p:nvGrpSpPr>
        <p:grpSpPr>
          <a:xfrm>
            <a:off x="5181600" y="2677767"/>
            <a:ext cx="914400" cy="457200"/>
            <a:chOff x="0" y="2441467"/>
            <a:chExt cx="2084832" cy="774915"/>
          </a:xfrm>
        </p:grpSpPr>
        <p:sp>
          <p:nvSpPr>
            <p:cNvPr id="18" name="Rounded Rectangle 17"/>
            <p:cNvSpPr/>
            <p:nvPr/>
          </p:nvSpPr>
          <p:spPr>
            <a:xfrm>
              <a:off x="0" y="2441467"/>
              <a:ext cx="2084832" cy="774915"/>
            </a:xfrm>
            <a:prstGeom prst="roundRect">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9" name="Rounded Rectangle 4"/>
            <p:cNvSpPr/>
            <p:nvPr/>
          </p:nvSpPr>
          <p:spPr>
            <a:xfrm>
              <a:off x="37828" y="2448309"/>
              <a:ext cx="2009176" cy="699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Try</a:t>
              </a:r>
            </a:p>
          </p:txBody>
        </p:sp>
      </p:grpSp>
      <p:grpSp>
        <p:nvGrpSpPr>
          <p:cNvPr id="20" name="Group 19"/>
          <p:cNvGrpSpPr/>
          <p:nvPr/>
        </p:nvGrpSpPr>
        <p:grpSpPr>
          <a:xfrm>
            <a:off x="5191539" y="3181350"/>
            <a:ext cx="914400" cy="457200"/>
            <a:chOff x="0" y="3255128"/>
            <a:chExt cx="2084832" cy="774915"/>
          </a:xfrm>
        </p:grpSpPr>
        <p:sp>
          <p:nvSpPr>
            <p:cNvPr id="21" name="Rounded Rectangle 20"/>
            <p:cNvSpPr/>
            <p:nvPr/>
          </p:nvSpPr>
          <p:spPr>
            <a:xfrm>
              <a:off x="0" y="3255128"/>
              <a:ext cx="2084832" cy="774915"/>
            </a:xfrm>
            <a:prstGeom prst="roundRect">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2" name="Rounded Rectangle 4"/>
            <p:cNvSpPr/>
            <p:nvPr/>
          </p:nvSpPr>
          <p:spPr>
            <a:xfrm>
              <a:off x="37829" y="3277086"/>
              <a:ext cx="2009177" cy="699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Buy</a:t>
              </a:r>
            </a:p>
          </p:txBody>
        </p:sp>
      </p:grpSp>
      <p:grpSp>
        <p:nvGrpSpPr>
          <p:cNvPr id="23" name="Group 22"/>
          <p:cNvGrpSpPr/>
          <p:nvPr/>
        </p:nvGrpSpPr>
        <p:grpSpPr>
          <a:xfrm>
            <a:off x="5208105" y="3689456"/>
            <a:ext cx="914400" cy="457200"/>
            <a:chOff x="0" y="4068789"/>
            <a:chExt cx="2084832" cy="774915"/>
          </a:xfrm>
        </p:grpSpPr>
        <p:sp>
          <p:nvSpPr>
            <p:cNvPr id="24" name="Rounded Rectangle 23"/>
            <p:cNvSpPr/>
            <p:nvPr/>
          </p:nvSpPr>
          <p:spPr>
            <a:xfrm>
              <a:off x="0" y="4068789"/>
              <a:ext cx="2084832" cy="774915"/>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5" name="Rounded Rectangle 4"/>
            <p:cNvSpPr/>
            <p:nvPr/>
          </p:nvSpPr>
          <p:spPr>
            <a:xfrm>
              <a:off x="37828" y="4106617"/>
              <a:ext cx="2009176" cy="699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Repeat</a:t>
              </a:r>
            </a:p>
          </p:txBody>
        </p:sp>
      </p:grpSp>
      <p:grpSp>
        <p:nvGrpSpPr>
          <p:cNvPr id="26" name="Group 25"/>
          <p:cNvGrpSpPr/>
          <p:nvPr/>
        </p:nvGrpSpPr>
        <p:grpSpPr>
          <a:xfrm>
            <a:off x="5201873" y="4191828"/>
            <a:ext cx="914400" cy="457200"/>
            <a:chOff x="0" y="4882451"/>
            <a:chExt cx="2084832" cy="774915"/>
          </a:xfrm>
        </p:grpSpPr>
        <p:sp>
          <p:nvSpPr>
            <p:cNvPr id="27" name="Rounded Rectangle 26"/>
            <p:cNvSpPr/>
            <p:nvPr/>
          </p:nvSpPr>
          <p:spPr>
            <a:xfrm>
              <a:off x="0" y="4882451"/>
              <a:ext cx="2084832" cy="774915"/>
            </a:xfrm>
            <a:prstGeom prst="roundRect">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8" name="Rounded Rectangle 4"/>
            <p:cNvSpPr/>
            <p:nvPr/>
          </p:nvSpPr>
          <p:spPr>
            <a:xfrm>
              <a:off x="37828" y="4920279"/>
              <a:ext cx="2009176" cy="699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Refer</a:t>
              </a:r>
            </a:p>
          </p:txBody>
        </p:sp>
      </p:grpSp>
    </p:spTree>
    <p:extLst>
      <p:ext uri="{BB962C8B-B14F-4D97-AF65-F5344CB8AC3E}">
        <p14:creationId xmlns:p14="http://schemas.microsoft.com/office/powerpoint/2010/main" val="1259199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5-Step Marketing System</a:t>
            </a:r>
          </a:p>
        </p:txBody>
      </p:sp>
      <p:sp>
        <p:nvSpPr>
          <p:cNvPr id="4" name="Slide Number Placeholder 3"/>
          <p:cNvSpPr>
            <a:spLocks noGrp="1"/>
          </p:cNvSpPr>
          <p:nvPr>
            <p:ph type="sldNum" sz="quarter" idx="12"/>
          </p:nvPr>
        </p:nvSpPr>
        <p:spPr/>
        <p:txBody>
          <a:bodyPr/>
          <a:lstStyle/>
          <a:p>
            <a:fld id="{0FEDF5C1-8727-40FC-94FA-BE6E1C6002C7}" type="slidenum">
              <a:rPr lang="en-US" smtClean="0"/>
              <a:pPr/>
              <a:t>19</a:t>
            </a:fld>
            <a:endParaRPr lang="en-US" dirty="0"/>
          </a:p>
        </p:txBody>
      </p:sp>
      <p:sp>
        <p:nvSpPr>
          <p:cNvPr id="5" name="Rectangle 2"/>
          <p:cNvSpPr txBox="1">
            <a:spLocks noChangeArrowheads="1"/>
          </p:cNvSpPr>
          <p:nvPr/>
        </p:nvSpPr>
        <p:spPr bwMode="auto">
          <a:xfrm>
            <a:off x="1143000" y="1276350"/>
            <a:ext cx="6248400" cy="2209800"/>
          </a:xfrm>
          <a:prstGeom prst="rect">
            <a:avLst/>
          </a:prstGeom>
          <a:solidFill>
            <a:schemeClr val="lt1">
              <a:alpha val="0"/>
            </a:schemeClr>
          </a:solidFill>
          <a:ln w="25400" cap="flat" cmpd="sng" algn="ctr">
            <a:solidFill>
              <a:schemeClr val="bg1">
                <a:alpha val="0"/>
              </a:schemeClr>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lstStyle/>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STEP 1:</a:t>
            </a:r>
            <a:r>
              <a:rPr lang="en-US" dirty="0">
                <a:latin typeface="Arial" panose="020B0604020202020204" pitchFamily="34" charset="0"/>
                <a:cs typeface="Arial" panose="020B0604020202020204" pitchFamily="34" charset="0"/>
              </a:rPr>
              <a:t> Understand Your Current Situation</a:t>
            </a:r>
          </a:p>
          <a:p>
            <a:pPr marL="285750" lvl="0" indent="-285750">
              <a:buFont typeface="Arial" panose="020B0604020202020204" pitchFamily="34" charset="0"/>
              <a:buChar char="•"/>
            </a:pPr>
            <a:r>
              <a:rPr lang="en-US" b="1" dirty="0">
                <a:latin typeface="Arial" panose="020B0604020202020204" pitchFamily="34" charset="0"/>
                <a:cs typeface="Arial" panose="020B0604020202020204" pitchFamily="34" charset="0"/>
              </a:rPr>
              <a:t>STEP 2: </a:t>
            </a:r>
            <a:r>
              <a:rPr lang="en-US" dirty="0">
                <a:latin typeface="Arial" panose="020B0604020202020204" pitchFamily="34" charset="0"/>
                <a:cs typeface="Arial" panose="020B0604020202020204" pitchFamily="34" charset="0"/>
              </a:rPr>
              <a:t>Pinpoint Your Ideal Patient and Create Personas</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STEP 3: </a:t>
            </a:r>
            <a:r>
              <a:rPr lang="en-US" dirty="0">
                <a:latin typeface="Arial" panose="020B0604020202020204" pitchFamily="34" charset="0"/>
                <a:cs typeface="Arial" panose="020B0604020202020204" pitchFamily="34" charset="0"/>
              </a:rPr>
              <a:t>Understand Your Brand and Define Your Core Difference and Market Position</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STEP 4:</a:t>
            </a:r>
            <a:r>
              <a:rPr lang="en-US" dirty="0">
                <a:latin typeface="Arial" panose="020B0604020202020204" pitchFamily="34" charset="0"/>
                <a:cs typeface="Arial" panose="020B0604020202020204" pitchFamily="34" charset="0"/>
              </a:rPr>
              <a:t> Audit and Map Your Patient’s Experience </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STEP 5:</a:t>
            </a:r>
            <a:r>
              <a:rPr lang="en-US" dirty="0">
                <a:latin typeface="Arial" panose="020B0604020202020204" pitchFamily="34" charset="0"/>
                <a:cs typeface="Arial" panose="020B0604020202020204" pitchFamily="34" charset="0"/>
              </a:rPr>
              <a:t> Make Selling a System Too</a:t>
            </a:r>
            <a:endParaRPr lang="en-US" sz="16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68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template_main.jpg"/>
          <p:cNvPicPr>
            <a:picLocks noChangeAspect="1"/>
          </p:cNvPicPr>
          <p:nvPr/>
        </p:nvPicPr>
        <p:blipFill>
          <a:blip r:embed="rId3" cstate="print"/>
          <a:srcRect r="3226" b="3226"/>
          <a:stretch>
            <a:fillRect/>
          </a:stretch>
        </p:blipFill>
        <p:spPr>
          <a:xfrm>
            <a:off x="-45361" y="-11228"/>
            <a:ext cx="9265561" cy="5211878"/>
          </a:xfrm>
          <a:prstGeom prst="rect">
            <a:avLst/>
          </a:prstGeom>
        </p:spPr>
      </p:pic>
      <p:sp>
        <p:nvSpPr>
          <p:cNvPr id="2094" name="Text Box 46"/>
          <p:cNvSpPr txBox="1">
            <a:spLocks noChangeArrowheads="1"/>
          </p:cNvSpPr>
          <p:nvPr/>
        </p:nvSpPr>
        <p:spPr bwMode="auto">
          <a:xfrm>
            <a:off x="0" y="4400550"/>
            <a:ext cx="9144000" cy="400110"/>
          </a:xfrm>
          <a:prstGeom prst="rect">
            <a:avLst/>
          </a:prstGeom>
          <a:noFill/>
          <a:ln w="9525">
            <a:noFill/>
            <a:miter lim="800000"/>
            <a:headEnd/>
            <a:tailEnd/>
          </a:ln>
          <a:effectLst>
            <a:outerShdw blurRad="50800" dist="38100" dir="2700000">
              <a:srgbClr val="000000">
                <a:alpha val="43000"/>
              </a:srgbClr>
            </a:outerShdw>
          </a:effectLst>
        </p:spPr>
        <p:txBody>
          <a:bodyPr wrap="square">
            <a:spAutoFit/>
          </a:bodyPr>
          <a:lstStyle/>
          <a:p>
            <a:pPr algn="ctr">
              <a:spcBef>
                <a:spcPct val="50000"/>
              </a:spcBef>
            </a:pPr>
            <a:r>
              <a:rPr lang="en-US" sz="2000" dirty="0">
                <a:solidFill>
                  <a:srgbClr val="FFFFFF"/>
                </a:solidFill>
                <a:effectLst>
                  <a:outerShdw blurRad="38100" dist="38100" dir="2700000" algn="tl">
                    <a:srgbClr val="000000"/>
                  </a:outerShdw>
                </a:effectLst>
                <a:latin typeface="Tahoma" pitchFamily="34" charset="0"/>
              </a:rPr>
              <a:t>www.strategic</a:t>
            </a:r>
            <a:r>
              <a:rPr lang="en-US" sz="2000" dirty="0">
                <a:solidFill>
                  <a:schemeClr val="bg1"/>
                </a:solidFill>
                <a:effectLst>
                  <a:outerShdw blurRad="38100" dist="38100" dir="2700000" algn="tl">
                    <a:srgbClr val="000000"/>
                  </a:outerShdw>
                </a:effectLst>
                <a:latin typeface="Tahoma" pitchFamily="34" charset="0"/>
              </a:rPr>
              <a:t>practicesolution.com</a:t>
            </a:r>
          </a:p>
        </p:txBody>
      </p:sp>
      <p:sp>
        <p:nvSpPr>
          <p:cNvPr id="14" name="Content Placeholder 13"/>
          <p:cNvSpPr>
            <a:spLocks noGrp="1"/>
          </p:cNvSpPr>
          <p:nvPr>
            <p:ph idx="1"/>
          </p:nvPr>
        </p:nvSpPr>
        <p:spPr/>
        <p:txBody>
          <a:bodyPr/>
          <a:lstStyle/>
          <a:p>
            <a:pPr>
              <a:buNone/>
            </a:pPr>
            <a:endParaRPr lang="en-US" dirty="0"/>
          </a:p>
          <a:p>
            <a:endParaRPr lang="en-US" dirty="0"/>
          </a:p>
        </p:txBody>
      </p:sp>
      <p:pic>
        <p:nvPicPr>
          <p:cNvPr id="7" name="Afbeelding 6" descr="Final.png"/>
          <p:cNvPicPr>
            <a:picLocks noChangeAspect="1"/>
          </p:cNvPicPr>
          <p:nvPr/>
        </p:nvPicPr>
        <p:blipFill>
          <a:blip r:embed="rId4" cstate="print"/>
          <a:stretch>
            <a:fillRect/>
          </a:stretch>
        </p:blipFill>
        <p:spPr>
          <a:xfrm>
            <a:off x="2242929" y="2649891"/>
            <a:ext cx="4439478" cy="1272439"/>
          </a:xfrm>
          <a:prstGeom prst="rect">
            <a:avLst/>
          </a:prstGeom>
        </p:spPr>
      </p:pic>
    </p:spTree>
    <p:extLst>
      <p:ext uri="{BB962C8B-B14F-4D97-AF65-F5344CB8AC3E}">
        <p14:creationId xmlns:p14="http://schemas.microsoft.com/office/powerpoint/2010/main" val="104219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EDF5C1-8727-40FC-94FA-BE6E1C6002C7}" type="slidenum">
              <a:rPr lang="en-US" smtClean="0"/>
              <a:pPr/>
              <a:t>20</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57" y="4680795"/>
            <a:ext cx="1635043" cy="48175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925" y="0"/>
            <a:ext cx="7915275" cy="5276850"/>
          </a:xfrm>
          <a:prstGeom prst="rect">
            <a:avLst/>
          </a:prstGeom>
        </p:spPr>
      </p:pic>
      <p:sp>
        <p:nvSpPr>
          <p:cNvPr id="9" name="TextBox 8"/>
          <p:cNvSpPr txBox="1"/>
          <p:nvPr/>
        </p:nvSpPr>
        <p:spPr>
          <a:xfrm>
            <a:off x="1371600" y="3257550"/>
            <a:ext cx="4038600" cy="769441"/>
          </a:xfrm>
          <a:prstGeom prst="rect">
            <a:avLst/>
          </a:prstGeom>
          <a:noFill/>
        </p:spPr>
        <p:txBody>
          <a:bodyPr wrap="square" rtlCol="0">
            <a:spAutoFit/>
          </a:bodyPr>
          <a:lstStyle/>
          <a:p>
            <a:r>
              <a:rPr lang="en-US" sz="4000" b="1" dirty="0" err="1">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Spark</a:t>
            </a:r>
            <a:r>
              <a:rPr lang="en-US" sz="4000" dirty="0" err="1">
                <a:solidFill>
                  <a:srgbClr val="A6CE39"/>
                </a:solidFill>
                <a:latin typeface="Arial" panose="020B0604020202020204" pitchFamily="34" charset="0"/>
                <a:cs typeface="Arial" panose="020B0604020202020204" pitchFamily="34" charset="0"/>
              </a:rPr>
              <a:t>Change</a:t>
            </a:r>
            <a:r>
              <a:rPr lang="en-US" sz="4400" dirty="0">
                <a:solidFill>
                  <a:srgbClr val="A6CE3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4359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0"/>
            <a:ext cx="2286000" cy="2286000"/>
          </a:xfrm>
          <a:prstGeom prst="rect">
            <a:avLst/>
          </a:prstGeom>
        </p:spPr>
      </p:pic>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79000" contrast="-40000"/>
                    </a14:imgEffect>
                  </a14:imgLayer>
                </a14:imgProps>
              </a:ext>
              <a:ext uri="{28A0092B-C50C-407E-A947-70E740481C1C}">
                <a14:useLocalDpi xmlns:a14="http://schemas.microsoft.com/office/drawing/2010/main" val="0"/>
              </a:ext>
            </a:extLst>
          </a:blip>
          <a:stretch>
            <a:fillRect/>
          </a:stretch>
        </p:blipFill>
        <p:spPr>
          <a:xfrm>
            <a:off x="-304800" y="3048059"/>
            <a:ext cx="2438400" cy="2266891"/>
          </a:xfrm>
          <a:prstGeom prst="rect">
            <a:avLst/>
          </a:prstGeom>
        </p:spPr>
      </p:pic>
      <p:sp>
        <p:nvSpPr>
          <p:cNvPr id="9" name="Title 1"/>
          <p:cNvSpPr txBox="1">
            <a:spLocks/>
          </p:cNvSpPr>
          <p:nvPr/>
        </p:nvSpPr>
        <p:spPr>
          <a:xfrm>
            <a:off x="725904" y="1029359"/>
            <a:ext cx="7555375" cy="21336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Visit</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5"/>
              </a:rPr>
              <a:t>http://bit.ly/1E7I5I0</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Your </a:t>
            </a:r>
            <a:r>
              <a:rPr lang="en-US" sz="3200" b="1" dirty="0">
                <a:solidFill>
                  <a:srgbClr val="A6CE3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Complimentary</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3200"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Dental Practice Assessment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2757" y="4680795"/>
            <a:ext cx="1635043" cy="481755"/>
          </a:xfrm>
          <a:prstGeom prst="rect">
            <a:avLst/>
          </a:prstGeom>
        </p:spPr>
      </p:pic>
    </p:spTree>
    <p:extLst>
      <p:ext uri="{BB962C8B-B14F-4D97-AF65-F5344CB8AC3E}">
        <p14:creationId xmlns:p14="http://schemas.microsoft.com/office/powerpoint/2010/main" val="1074174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EDF5C1-8727-40FC-94FA-BE6E1C6002C7}" type="slidenum">
              <a:rPr lang="en-US" smtClean="0"/>
              <a:pPr/>
              <a:t>22</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0"/>
            <a:ext cx="9220200" cy="6915150"/>
          </a:xfrm>
          <a:prstGeom prst="rect">
            <a:avLst/>
          </a:prstGeom>
        </p:spPr>
      </p:pic>
      <p:sp>
        <p:nvSpPr>
          <p:cNvPr id="7" name="Rectangle 6"/>
          <p:cNvSpPr/>
          <p:nvPr/>
        </p:nvSpPr>
        <p:spPr>
          <a:xfrm>
            <a:off x="4724400" y="1962150"/>
            <a:ext cx="2029723"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endParaRPr lang="en-US" sz="3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757" y="4680795"/>
            <a:ext cx="1635043" cy="481755"/>
          </a:xfrm>
          <a:prstGeom prst="rect">
            <a:avLst/>
          </a:prstGeom>
        </p:spPr>
      </p:pic>
    </p:spTree>
    <p:extLst>
      <p:ext uri="{BB962C8B-B14F-4D97-AF65-F5344CB8AC3E}">
        <p14:creationId xmlns:p14="http://schemas.microsoft.com/office/powerpoint/2010/main" val="1336560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Tricia</a:t>
            </a:r>
          </a:p>
        </p:txBody>
      </p:sp>
      <p:sp>
        <p:nvSpPr>
          <p:cNvPr id="3" name="Content Placeholder 2"/>
          <p:cNvSpPr>
            <a:spLocks noGrp="1"/>
          </p:cNvSpPr>
          <p:nvPr>
            <p:ph idx="1"/>
          </p:nvPr>
        </p:nvSpPr>
        <p:spPr/>
        <p:txBody>
          <a:bodyPr>
            <a:normAutofit/>
          </a:bodyPr>
          <a:lstStyle/>
          <a:p>
            <a:pPr marL="0" indent="0">
              <a:buNone/>
            </a:pPr>
            <a:endParaRPr lang="en-US" dirty="0"/>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0FEDF5C1-8727-40FC-94FA-BE6E1C6002C7}" type="slidenum">
              <a:rPr lang="en-US" smtClean="0"/>
              <a:pPr/>
              <a:t>23</a:t>
            </a:fld>
            <a:endParaRPr lang="en-US"/>
          </a:p>
        </p:txBody>
      </p:sp>
      <p:sp>
        <p:nvSpPr>
          <p:cNvPr id="8" name="TextBox 7"/>
          <p:cNvSpPr txBox="1"/>
          <p:nvPr/>
        </p:nvSpPr>
        <p:spPr>
          <a:xfrm>
            <a:off x="2743200" y="1647929"/>
            <a:ext cx="5867400" cy="1769715"/>
          </a:xfrm>
          <a:prstGeom prst="rect">
            <a:avLst/>
          </a:prstGeom>
          <a:noFill/>
        </p:spPr>
        <p:txBody>
          <a:bodyPr wrap="square" rtlCol="0">
            <a:spAutoFit/>
          </a:bodyPr>
          <a:lstStyle/>
          <a:p>
            <a:r>
              <a:rPr lang="en-US" sz="1550" b="1" dirty="0">
                <a:latin typeface="Arial" panose="020B0604020202020204" pitchFamily="34" charset="0"/>
                <a:cs typeface="Arial" panose="020B0604020202020204" pitchFamily="34" charset="0"/>
              </a:rPr>
              <a:t>PHONE:</a:t>
            </a:r>
            <a:r>
              <a:rPr lang="en-US" sz="1550" dirty="0">
                <a:latin typeface="Arial" panose="020B0604020202020204" pitchFamily="34" charset="0"/>
                <a:cs typeface="Arial" panose="020B0604020202020204" pitchFamily="34" charset="0"/>
              </a:rPr>
              <a:t> 888.421.1808</a:t>
            </a:r>
          </a:p>
          <a:p>
            <a:endParaRPr lang="en-US" sz="1550" dirty="0">
              <a:latin typeface="Arial" panose="020B0604020202020204" pitchFamily="34" charset="0"/>
              <a:cs typeface="Arial" panose="020B0604020202020204" pitchFamily="34" charset="0"/>
            </a:endParaRPr>
          </a:p>
          <a:p>
            <a:r>
              <a:rPr lang="en-US" sz="1550" b="1" dirty="0">
                <a:latin typeface="Arial" panose="020B0604020202020204" pitchFamily="34" charset="0"/>
                <a:cs typeface="Arial" panose="020B0604020202020204" pitchFamily="34" charset="0"/>
              </a:rPr>
              <a:t>EMAIL:</a:t>
            </a:r>
            <a:r>
              <a:rPr lang="en-US" sz="1550" dirty="0">
                <a:latin typeface="Arial" panose="020B0604020202020204" pitchFamily="34" charset="0"/>
                <a:cs typeface="Arial" panose="020B0604020202020204" pitchFamily="34" charset="0"/>
              </a:rPr>
              <a:t> </a:t>
            </a:r>
            <a:r>
              <a:rPr lang="en-US" sz="1550" dirty="0">
                <a:latin typeface="Arial" panose="020B0604020202020204" pitchFamily="34" charset="0"/>
                <a:cs typeface="Arial" panose="020B0604020202020204" pitchFamily="34" charset="0"/>
                <a:hlinkClick r:id="rId3"/>
              </a:rPr>
              <a:t>tcasasanta@strategicpracticesolution.com</a:t>
            </a:r>
            <a:endParaRPr lang="en-US" sz="1550" dirty="0">
              <a:latin typeface="Arial" panose="020B0604020202020204" pitchFamily="34" charset="0"/>
              <a:cs typeface="Arial" panose="020B0604020202020204" pitchFamily="34" charset="0"/>
            </a:endParaRPr>
          </a:p>
          <a:p>
            <a:endParaRPr lang="en-US" sz="1550" dirty="0">
              <a:latin typeface="Arial" panose="020B0604020202020204" pitchFamily="34" charset="0"/>
              <a:cs typeface="Arial" panose="020B0604020202020204" pitchFamily="34" charset="0"/>
            </a:endParaRPr>
          </a:p>
          <a:p>
            <a:r>
              <a:rPr lang="en-US" sz="1550" b="1" dirty="0">
                <a:latin typeface="Arial" panose="020B0604020202020204" pitchFamily="34" charset="0"/>
                <a:cs typeface="Arial" panose="020B0604020202020204" pitchFamily="34" charset="0"/>
              </a:rPr>
              <a:t>WEBSITE: </a:t>
            </a:r>
            <a:r>
              <a:rPr lang="en-US" sz="1550" dirty="0">
                <a:latin typeface="Arial" panose="020B0604020202020204" pitchFamily="34" charset="0"/>
                <a:cs typeface="Arial" panose="020B0604020202020204" pitchFamily="34" charset="0"/>
                <a:hlinkClick r:id="rId4"/>
              </a:rPr>
              <a:t>www.strategicpracticesolution.com</a:t>
            </a:r>
            <a:endParaRPr lang="en-US" sz="1550" dirty="0">
              <a:latin typeface="Arial" panose="020B0604020202020204" pitchFamily="34" charset="0"/>
              <a:cs typeface="Arial" panose="020B0604020202020204" pitchFamily="34" charset="0"/>
            </a:endParaRPr>
          </a:p>
          <a:p>
            <a:endParaRPr lang="en-US" sz="1550" dirty="0">
              <a:latin typeface="Arial" panose="020B0604020202020204" pitchFamily="34" charset="0"/>
              <a:cs typeface="Arial" panose="020B0604020202020204" pitchFamily="34" charset="0"/>
            </a:endParaRPr>
          </a:p>
          <a:p>
            <a:r>
              <a:rPr lang="en-US" sz="1550" b="1" dirty="0">
                <a:latin typeface="Arial" panose="020B0604020202020204" pitchFamily="34" charset="0"/>
                <a:cs typeface="Arial" panose="020B0604020202020204" pitchFamily="34" charset="0"/>
              </a:rPr>
              <a:t>LINKEDIN</a:t>
            </a:r>
            <a:r>
              <a:rPr lang="en-US" sz="1550" b="1">
                <a:latin typeface="Arial" panose="020B0604020202020204" pitchFamily="34" charset="0"/>
                <a:cs typeface="Arial" panose="020B0604020202020204" pitchFamily="34" charset="0"/>
              </a:rPr>
              <a:t>: </a:t>
            </a:r>
            <a:r>
              <a:rPr lang="en-US" sz="1600">
                <a:hlinkClick r:id="rId5"/>
              </a:rPr>
              <a:t>www.linkedin.com/in/triciacasasantaperformanceplus</a:t>
            </a:r>
            <a:endParaRPr lang="en-US" sz="155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1602999"/>
            <a:ext cx="1276246" cy="1786744"/>
          </a:xfrm>
          <a:prstGeom prst="rect">
            <a:avLst/>
          </a:prstGeom>
        </p:spPr>
      </p:pic>
    </p:spTree>
    <p:extLst>
      <p:ext uri="{BB962C8B-B14F-4D97-AF65-F5344CB8AC3E}">
        <p14:creationId xmlns:p14="http://schemas.microsoft.com/office/powerpoint/2010/main" val="319824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template_main.jpg"/>
          <p:cNvPicPr>
            <a:picLocks noChangeAspect="1"/>
          </p:cNvPicPr>
          <p:nvPr/>
        </p:nvPicPr>
        <p:blipFill>
          <a:blip r:embed="rId3" cstate="print"/>
          <a:srcRect r="3226" b="3226"/>
          <a:stretch>
            <a:fillRect/>
          </a:stretch>
        </p:blipFill>
        <p:spPr>
          <a:xfrm>
            <a:off x="-45361" y="-11228"/>
            <a:ext cx="9265561" cy="5211878"/>
          </a:xfrm>
          <a:prstGeom prst="rect">
            <a:avLst/>
          </a:prstGeom>
        </p:spPr>
      </p:pic>
      <p:sp>
        <p:nvSpPr>
          <p:cNvPr id="2094" name="Text Box 46"/>
          <p:cNvSpPr txBox="1">
            <a:spLocks noChangeArrowheads="1"/>
          </p:cNvSpPr>
          <p:nvPr/>
        </p:nvSpPr>
        <p:spPr bwMode="auto">
          <a:xfrm>
            <a:off x="0" y="4400550"/>
            <a:ext cx="9144000" cy="400110"/>
          </a:xfrm>
          <a:prstGeom prst="rect">
            <a:avLst/>
          </a:prstGeom>
          <a:noFill/>
          <a:ln w="9525">
            <a:noFill/>
            <a:miter lim="800000"/>
            <a:headEnd/>
            <a:tailEnd/>
          </a:ln>
          <a:effectLst>
            <a:outerShdw blurRad="50800" dist="38100" dir="2700000">
              <a:srgbClr val="000000">
                <a:alpha val="43000"/>
              </a:srgbClr>
            </a:outerShdw>
          </a:effectLst>
        </p:spPr>
        <p:txBody>
          <a:bodyPr wrap="square">
            <a:spAutoFit/>
          </a:bodyPr>
          <a:lstStyle/>
          <a:p>
            <a:pPr algn="ctr">
              <a:spcBef>
                <a:spcPct val="50000"/>
              </a:spcBef>
            </a:pPr>
            <a:r>
              <a:rPr lang="en-US" sz="2000" dirty="0">
                <a:solidFill>
                  <a:srgbClr val="FFFFFF"/>
                </a:solidFill>
                <a:effectLst>
                  <a:outerShdw blurRad="38100" dist="38100" dir="2700000" algn="tl">
                    <a:srgbClr val="000000"/>
                  </a:outerShdw>
                </a:effectLst>
                <a:latin typeface="Tahoma" pitchFamily="34" charset="0"/>
              </a:rPr>
              <a:t>www.strategic</a:t>
            </a:r>
            <a:r>
              <a:rPr lang="en-US" sz="2000" dirty="0">
                <a:solidFill>
                  <a:schemeClr val="bg1"/>
                </a:solidFill>
                <a:effectLst>
                  <a:outerShdw blurRad="38100" dist="38100" dir="2700000" algn="tl">
                    <a:srgbClr val="000000"/>
                  </a:outerShdw>
                </a:effectLst>
                <a:latin typeface="Tahoma" pitchFamily="34" charset="0"/>
              </a:rPr>
              <a:t>practicesolution.com</a:t>
            </a:r>
          </a:p>
        </p:txBody>
      </p:sp>
      <p:sp>
        <p:nvSpPr>
          <p:cNvPr id="14" name="Content Placeholder 13"/>
          <p:cNvSpPr>
            <a:spLocks noGrp="1"/>
          </p:cNvSpPr>
          <p:nvPr>
            <p:ph idx="1"/>
          </p:nvPr>
        </p:nvSpPr>
        <p:spPr/>
        <p:txBody>
          <a:bodyPr/>
          <a:lstStyle/>
          <a:p>
            <a:pPr>
              <a:buNone/>
            </a:pPr>
            <a:endParaRPr lang="en-US" dirty="0"/>
          </a:p>
          <a:p>
            <a:endParaRPr lang="en-US" dirty="0"/>
          </a:p>
        </p:txBody>
      </p:sp>
      <p:pic>
        <p:nvPicPr>
          <p:cNvPr id="7" name="Afbeelding 6" descr="Final.png"/>
          <p:cNvPicPr>
            <a:picLocks noChangeAspect="1"/>
          </p:cNvPicPr>
          <p:nvPr/>
        </p:nvPicPr>
        <p:blipFill>
          <a:blip r:embed="rId4" cstate="print"/>
          <a:stretch>
            <a:fillRect/>
          </a:stretch>
        </p:blipFill>
        <p:spPr>
          <a:xfrm>
            <a:off x="2242929" y="2649891"/>
            <a:ext cx="4439478" cy="1272439"/>
          </a:xfrm>
          <a:prstGeom prst="rect">
            <a:avLst/>
          </a:prstGeom>
        </p:spPr>
      </p:pic>
    </p:spTree>
    <p:extLst>
      <p:ext uri="{BB962C8B-B14F-4D97-AF65-F5344CB8AC3E}">
        <p14:creationId xmlns:p14="http://schemas.microsoft.com/office/powerpoint/2010/main" val="293829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Tricia Casasanta</a:t>
            </a:r>
          </a:p>
        </p:txBody>
      </p:sp>
      <p:sp>
        <p:nvSpPr>
          <p:cNvPr id="3" name="Content Placeholder 2"/>
          <p:cNvSpPr>
            <a:spLocks noGrp="1"/>
          </p:cNvSpPr>
          <p:nvPr>
            <p:ph idx="1"/>
          </p:nvPr>
        </p:nvSpPr>
        <p:spPr/>
        <p:txBody>
          <a:bodyPr>
            <a:normAutofit/>
          </a:bodyPr>
          <a:lstStyle/>
          <a:p>
            <a:pPr marL="0" indent="0">
              <a:buNone/>
            </a:pPr>
            <a:endParaRPr lang="en-US" dirty="0"/>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565910"/>
            <a:ext cx="1371600" cy="1920240"/>
          </a:xfrm>
          <a:prstGeom prst="rect">
            <a:avLst/>
          </a:prstGeom>
        </p:spPr>
      </p:pic>
      <p:sp>
        <p:nvSpPr>
          <p:cNvPr id="4" name="TextBox 3"/>
          <p:cNvSpPr txBox="1"/>
          <p:nvPr/>
        </p:nvSpPr>
        <p:spPr>
          <a:xfrm>
            <a:off x="2133600" y="1123950"/>
            <a:ext cx="6553200" cy="2793072"/>
          </a:xfrm>
          <a:prstGeom prst="rect">
            <a:avLst/>
          </a:prstGeom>
          <a:noFill/>
        </p:spPr>
        <p:txBody>
          <a:bodyPr wrap="square" rtlCol="0">
            <a:spAutoFit/>
          </a:bodyPr>
          <a:lstStyle/>
          <a:p>
            <a:r>
              <a:rPr lang="en-GB" sz="1350" dirty="0"/>
              <a:t>Tricia is President of Strategic Practice Solutions. </a:t>
            </a:r>
            <a:r>
              <a:rPr lang="en-US" sz="1350" dirty="0"/>
              <a:t>Since 2009, SPS has been providing dental practices with knowledge, skills and personal coaching to improve revenue, leadership, staff communication and client satisfaction.</a:t>
            </a:r>
          </a:p>
          <a:p>
            <a:r>
              <a:rPr lang="en-GB" sz="1350" dirty="0"/>
              <a:t> </a:t>
            </a:r>
            <a:endParaRPr lang="en-US" sz="1350" dirty="0"/>
          </a:p>
          <a:p>
            <a:r>
              <a:rPr lang="en-US" sz="1350" dirty="0"/>
              <a:t>Working closely with dentists, Tricia realized that the majority of clients do not have the time, tools or systems to run their practice efficiently in order to achieve their business and personal goals. This led Tricia to create </a:t>
            </a:r>
            <a:r>
              <a:rPr lang="en-GB" sz="1350" dirty="0"/>
              <a:t>the </a:t>
            </a:r>
            <a:r>
              <a:rPr lang="en-GB" sz="1350" dirty="0" err="1"/>
              <a:t>SparkPlug</a:t>
            </a:r>
            <a:r>
              <a:rPr lang="en-GB" sz="1350" dirty="0"/>
              <a:t> Dental Practice Management System™, </a:t>
            </a:r>
            <a:r>
              <a:rPr lang="en-US" sz="1350" dirty="0"/>
              <a:t>a unique approach that walks dentists and their staff through a series of steps for creating a system for running and growing their dental practice.</a:t>
            </a:r>
          </a:p>
          <a:p>
            <a:r>
              <a:rPr lang="en-GB" sz="1350" dirty="0"/>
              <a:t> </a:t>
            </a:r>
            <a:endParaRPr lang="en-US" sz="1350" dirty="0"/>
          </a:p>
          <a:p>
            <a:r>
              <a:rPr lang="en-GB" sz="1350" dirty="0"/>
              <a:t>As a certified trainer in </a:t>
            </a:r>
            <a:r>
              <a:rPr lang="en-GB" sz="1350" dirty="0" err="1"/>
              <a:t>DiSC</a:t>
            </a:r>
            <a:r>
              <a:rPr lang="en-GB" sz="1350" dirty="0"/>
              <a:t> – a process for understanding why people behave as they do –</a:t>
            </a:r>
            <a:endParaRPr lang="en-US" sz="1350" dirty="0"/>
          </a:p>
          <a:p>
            <a:r>
              <a:rPr lang="en-GB" sz="1350" dirty="0"/>
              <a:t>Tricia and her team assist practices in understanding employee motivations and find the “perfect fit” for an office based on that insight. </a:t>
            </a:r>
            <a:endParaRPr lang="en-US" sz="1350" dirty="0"/>
          </a:p>
        </p:txBody>
      </p:sp>
    </p:spTree>
    <p:extLst>
      <p:ext uri="{BB962C8B-B14F-4D97-AF65-F5344CB8AC3E}">
        <p14:creationId xmlns:p14="http://schemas.microsoft.com/office/powerpoint/2010/main" val="1432352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EDF5C1-8727-40FC-94FA-BE6E1C6002C7}" type="slidenum">
              <a:rPr lang="en-US" smtClean="0"/>
              <a:pPr/>
              <a:t>4</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803" y="-857250"/>
            <a:ext cx="9451803" cy="7379675"/>
          </a:xfrm>
          <a:prstGeom prst="rect">
            <a:avLst/>
          </a:prstGeom>
        </p:spPr>
      </p:pic>
      <p:sp>
        <p:nvSpPr>
          <p:cNvPr id="11" name="Title 1"/>
          <p:cNvSpPr txBox="1">
            <a:spLocks/>
          </p:cNvSpPr>
          <p:nvPr/>
        </p:nvSpPr>
        <p:spPr>
          <a:xfrm>
            <a:off x="4191000" y="666750"/>
            <a:ext cx="4419600"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Challenges</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a:solidFill>
                  <a:srgbClr val="A6CE3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3200"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Face Today</a:t>
            </a:r>
          </a:p>
        </p:txBody>
      </p:sp>
      <p:sp>
        <p:nvSpPr>
          <p:cNvPr id="12" name="TextBox 11"/>
          <p:cNvSpPr txBox="1"/>
          <p:nvPr/>
        </p:nvSpPr>
        <p:spPr>
          <a:xfrm>
            <a:off x="4876800" y="2825750"/>
            <a:ext cx="3124200"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           Production </a:t>
            </a:r>
          </a:p>
          <a:p>
            <a:r>
              <a:rPr lang="en-US" sz="2000" dirty="0">
                <a:latin typeface="Arial" panose="020B0604020202020204" pitchFamily="34" charset="0"/>
                <a:cs typeface="Arial" panose="020B0604020202020204" pitchFamily="34" charset="0"/>
              </a:rPr>
              <a:t>           Staffing</a:t>
            </a:r>
          </a:p>
          <a:p>
            <a:r>
              <a:rPr lang="en-US" sz="2000" dirty="0">
                <a:latin typeface="Arial" panose="020B0604020202020204" pitchFamily="34" charset="0"/>
                <a:cs typeface="Arial" panose="020B0604020202020204" pitchFamily="34" charset="0"/>
              </a:rPr>
              <a:t>           Competition</a:t>
            </a:r>
          </a:p>
          <a:p>
            <a:r>
              <a:rPr lang="en-US" sz="2000" dirty="0">
                <a:latin typeface="Arial" panose="020B0604020202020204" pitchFamily="34" charset="0"/>
                <a:cs typeface="Arial" panose="020B0604020202020204" pitchFamily="34" charset="0"/>
              </a:rPr>
              <a:t>           Regulation</a:t>
            </a:r>
          </a:p>
          <a:p>
            <a:r>
              <a:rPr lang="en-US" sz="2000" dirty="0">
                <a:latin typeface="Arial" panose="020B0604020202020204" pitchFamily="34" charset="0"/>
                <a:cs typeface="Arial" panose="020B0604020202020204" pitchFamily="34" charset="0"/>
              </a:rPr>
              <a:t>           Insurance</a:t>
            </a:r>
          </a:p>
          <a:p>
            <a:r>
              <a:rPr lang="en-US" sz="2000" dirty="0">
                <a:latin typeface="Arial" panose="020B0604020202020204" pitchFamily="34" charset="0"/>
                <a:cs typeface="Arial" panose="020B0604020202020204" pitchFamily="34" charset="0"/>
              </a:rPr>
              <a:t>           Patients</a:t>
            </a:r>
          </a:p>
          <a:p>
            <a:r>
              <a:rPr lang="en-US" sz="2000" dirty="0">
                <a:latin typeface="Arial" panose="020B0604020202020204" pitchFamily="34" charset="0"/>
                <a:cs typeface="Arial" panose="020B0604020202020204" pitchFamily="34" charset="0"/>
              </a:rPr>
              <a:t>           Technology</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757" y="4680795"/>
            <a:ext cx="1635043" cy="481755"/>
          </a:xfrm>
          <a:prstGeom prst="rect">
            <a:avLst/>
          </a:prstGeom>
        </p:spPr>
      </p:pic>
    </p:spTree>
    <p:extLst>
      <p:ext uri="{BB962C8B-B14F-4D97-AF65-F5344CB8AC3E}">
        <p14:creationId xmlns:p14="http://schemas.microsoft.com/office/powerpoint/2010/main" val="232364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EDF5C1-8727-40FC-94FA-BE6E1C6002C7}" type="slidenum">
              <a:rPr lang="en-US" smtClean="0"/>
              <a:pPr/>
              <a:t>5</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0050"/>
            <a:ext cx="9144000" cy="6858000"/>
          </a:xfrm>
          <a:prstGeom prst="rect">
            <a:avLst/>
          </a:prstGeom>
        </p:spPr>
      </p:pic>
      <p:sp>
        <p:nvSpPr>
          <p:cNvPr id="5" name="TextBox 4"/>
          <p:cNvSpPr txBox="1"/>
          <p:nvPr/>
        </p:nvSpPr>
        <p:spPr>
          <a:xfrm>
            <a:off x="4114800" y="468690"/>
            <a:ext cx="3124200" cy="1569660"/>
          </a:xfrm>
          <a:prstGeom prst="rect">
            <a:avLst/>
          </a:prstGeom>
          <a:noFill/>
        </p:spPr>
        <p:txBody>
          <a:bodyPr wrap="square" rtlCol="0">
            <a:spAutoFit/>
          </a:bodyPr>
          <a:lstStyle/>
          <a:p>
            <a:pPr algn="ctr"/>
            <a:r>
              <a:rPr lang="en-US" sz="3200" dirty="0">
                <a:solidFill>
                  <a:srgbClr val="163A9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Dental Practice is a </a:t>
            </a:r>
            <a:r>
              <a:rPr lang="en-US" sz="3200" b="1" dirty="0">
                <a:solidFill>
                  <a:srgbClr val="A6CE3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System</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757" y="4680795"/>
            <a:ext cx="1635043" cy="481755"/>
          </a:xfrm>
          <a:prstGeom prst="rect">
            <a:avLst/>
          </a:prstGeom>
        </p:spPr>
      </p:pic>
    </p:spTree>
    <p:extLst>
      <p:ext uri="{BB962C8B-B14F-4D97-AF65-F5344CB8AC3E}">
        <p14:creationId xmlns:p14="http://schemas.microsoft.com/office/powerpoint/2010/main" val="320795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Benefits of a System</a:t>
            </a:r>
          </a:p>
        </p:txBody>
      </p:sp>
      <p:sp>
        <p:nvSpPr>
          <p:cNvPr id="3" name="Content Placeholder 2"/>
          <p:cNvSpPr>
            <a:spLocks noGrp="1"/>
          </p:cNvSpPr>
          <p:nvPr>
            <p:ph idx="1"/>
          </p:nvPr>
        </p:nvSpPr>
        <p:spPr/>
        <p:txBody>
          <a:bodyPr>
            <a:normAutofit/>
          </a:bodyPr>
          <a:lstStyle/>
          <a:p>
            <a:pPr marL="0" indent="0">
              <a:buNone/>
            </a:pPr>
            <a:endParaRPr lang="en-US" dirty="0"/>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p:txBody>
      </p:sp>
      <p:sp>
        <p:nvSpPr>
          <p:cNvPr id="6" name="Rectangle 2"/>
          <p:cNvSpPr txBox="1">
            <a:spLocks noChangeArrowheads="1"/>
          </p:cNvSpPr>
          <p:nvPr/>
        </p:nvSpPr>
        <p:spPr bwMode="auto">
          <a:xfrm>
            <a:off x="1143000" y="1276350"/>
            <a:ext cx="6858000" cy="2590800"/>
          </a:xfrm>
          <a:prstGeom prst="rect">
            <a:avLst/>
          </a:prstGeom>
          <a:solidFill>
            <a:schemeClr val="lt1">
              <a:alpha val="0"/>
            </a:schemeClr>
          </a:solidFill>
          <a:ln w="25400" cap="flat" cmpd="sng" algn="ctr">
            <a:solidFill>
              <a:schemeClr val="bg1">
                <a:alpha val="0"/>
              </a:schemeClr>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lstStyle/>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Ability to get out of the day-to-day and see the big picture</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Ability to approach your dental practice logically, practically and systematically</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Ability to assemble and develop a team that is fully engaged and cares as much as you do</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Ability to implement clear processes that everyone can understand and follow</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Ability to spot an ideal patient</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Better understand what differentiates your practice</a:t>
            </a:r>
          </a:p>
          <a:p>
            <a:pPr marL="285750" lvl="0" indent="-285750">
              <a:buFont typeface="Arial" panose="020B0604020202020204" pitchFamily="34" charset="0"/>
              <a:buChar char="•"/>
            </a:pPr>
            <a:r>
              <a:rPr lang="en-US" sz="1650" dirty="0">
                <a:latin typeface="Arial" panose="020B0604020202020204" pitchFamily="34" charset="0"/>
                <a:cs typeface="Arial" panose="020B0604020202020204" pitchFamily="34" charset="0"/>
              </a:rPr>
              <a:t>Ability to become proactive vs. reactive</a:t>
            </a:r>
            <a:endParaRPr lang="en-US" sz="1650" b="1" dirty="0">
              <a:solidFill>
                <a:srgbClr val="A9A9B0"/>
              </a:solidFill>
              <a:ea typeface="ＭＳ Ｐゴシック" pitchFamily="-65" charset="-128"/>
              <a:cs typeface="ＭＳ Ｐゴシック" pitchFamily="-65" charset="-128"/>
            </a:endParaRPr>
          </a:p>
        </p:txBody>
      </p:sp>
    </p:spTree>
    <p:extLst>
      <p:ext uri="{BB962C8B-B14F-4D97-AF65-F5344CB8AC3E}">
        <p14:creationId xmlns:p14="http://schemas.microsoft.com/office/powerpoint/2010/main" val="107795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EDF5C1-8727-40FC-94FA-BE6E1C6002C7}" type="slidenum">
              <a:rPr lang="en-US" smtClean="0"/>
              <a:pPr/>
              <a:t>7</a:t>
            </a:fld>
            <a:endParaRPr lang="en-US" dirty="0"/>
          </a:p>
        </p:txBody>
      </p:sp>
      <p:pic>
        <p:nvPicPr>
          <p:cNvPr id="5" name="Picture 3" descr="iStock_000002077404Small.jpg"/>
          <p:cNvPicPr>
            <a:picLocks/>
          </p:cNvPicPr>
          <p:nvPr/>
        </p:nvPicPr>
        <p:blipFill>
          <a:blip r:embed="rId2" cstate="print">
            <a:extLst>
              <a:ext uri="{28A0092B-C50C-407E-A947-70E740481C1C}">
                <a14:useLocalDpi xmlns:a14="http://schemas.microsoft.com/office/drawing/2010/main" val="0"/>
              </a:ext>
            </a:extLst>
          </a:blip>
          <a:srcRect l="11250" t="5556"/>
          <a:stretch>
            <a:fillRect/>
          </a:stretch>
        </p:blipFill>
        <p:spPr bwMode="auto">
          <a:xfrm>
            <a:off x="0" y="-19050"/>
            <a:ext cx="10515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304800" y="285750"/>
            <a:ext cx="8763000"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Steps to Building a </a:t>
            </a:r>
            <a:r>
              <a:rPr lang="en-US" sz="3600" b="1" dirty="0">
                <a:solidFill>
                  <a:srgbClr val="A6CE3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Booming</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Dental Practice in the New Economy</a:t>
            </a:r>
          </a:p>
        </p:txBody>
      </p:sp>
      <p:sp>
        <p:nvSpPr>
          <p:cNvPr id="7" name="Rectangle 2"/>
          <p:cNvSpPr txBox="1">
            <a:spLocks noChangeArrowheads="1"/>
          </p:cNvSpPr>
          <p:nvPr/>
        </p:nvSpPr>
        <p:spPr bwMode="auto">
          <a:xfrm>
            <a:off x="-76200" y="2038350"/>
            <a:ext cx="6858000" cy="2438400"/>
          </a:xfrm>
          <a:prstGeom prst="rect">
            <a:avLst/>
          </a:prstGeom>
          <a:solidFill>
            <a:schemeClr val="lt1">
              <a:alpha val="0"/>
            </a:schemeClr>
          </a:solidFill>
          <a:ln w="25400" cap="flat" cmpd="sng" algn="ctr">
            <a:solidFill>
              <a:schemeClr val="bg1">
                <a:alpha val="0"/>
              </a:schemeClr>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lstStyle/>
          <a:p>
            <a:pPr marL="914400" lvl="1" indent="-457200">
              <a:spcBef>
                <a:spcPct val="20000"/>
              </a:spcBef>
              <a:buFont typeface="+mj-lt"/>
              <a:buAutoNum type="arabicPeriod"/>
              <a:defRPr/>
            </a:pPr>
            <a:r>
              <a:rPr lang="en-US" sz="2200" dirty="0">
                <a:solidFill>
                  <a:schemeClr val="bg1"/>
                </a:solidFill>
                <a:latin typeface="Arial" panose="020B0604020202020204" pitchFamily="34" charset="0"/>
                <a:ea typeface="ＭＳ Ｐゴシック" pitchFamily="-65" charset="-128"/>
                <a:cs typeface="Arial" panose="020B0604020202020204" pitchFamily="34" charset="0"/>
              </a:rPr>
              <a:t>Take the Pulse of Your Practice</a:t>
            </a:r>
            <a:endParaRPr lang="en-US" sz="2200" dirty="0">
              <a:solidFill>
                <a:schemeClr val="bg1">
                  <a:lumMod val="95000"/>
                </a:schemeClr>
              </a:solidFill>
              <a:latin typeface="Arial" panose="020B0604020202020204" pitchFamily="34" charset="0"/>
              <a:ea typeface="ＭＳ Ｐゴシック" pitchFamily="-65" charset="-128"/>
              <a:cs typeface="Arial" panose="020B0604020202020204" pitchFamily="34" charset="0"/>
            </a:endParaRPr>
          </a:p>
          <a:p>
            <a:pPr marL="914400" lvl="1" indent="-457200">
              <a:spcBef>
                <a:spcPct val="20000"/>
              </a:spcBef>
              <a:buFont typeface="+mj-lt"/>
              <a:buAutoNum type="arabicPeriod"/>
              <a:defRPr/>
            </a:pPr>
            <a:r>
              <a:rPr lang="en-US" sz="2200" dirty="0">
                <a:solidFill>
                  <a:schemeClr val="bg1">
                    <a:lumMod val="95000"/>
                  </a:schemeClr>
                </a:solidFill>
                <a:latin typeface="Arial" panose="020B0604020202020204" pitchFamily="34" charset="0"/>
                <a:ea typeface="ＭＳ Ｐゴシック" pitchFamily="-65" charset="-128"/>
                <a:cs typeface="Arial" panose="020B0604020202020204" pitchFamily="34" charset="0"/>
              </a:rPr>
              <a:t>Hire and Develop Rock Star Team Members </a:t>
            </a:r>
          </a:p>
          <a:p>
            <a:pPr marL="914400" lvl="1" indent="-457200">
              <a:spcBef>
                <a:spcPct val="20000"/>
              </a:spcBef>
              <a:buFont typeface="+mj-lt"/>
              <a:buAutoNum type="arabicPeriod"/>
              <a:defRPr/>
            </a:pPr>
            <a:r>
              <a:rPr lang="en-US" sz="2200" dirty="0">
                <a:solidFill>
                  <a:schemeClr val="bg1">
                    <a:lumMod val="95000"/>
                  </a:schemeClr>
                </a:solidFill>
                <a:latin typeface="Arial" panose="020B0604020202020204" pitchFamily="34" charset="0"/>
                <a:ea typeface="ＭＳ Ｐゴシック" pitchFamily="-65" charset="-128"/>
                <a:cs typeface="Arial" panose="020B0604020202020204" pitchFamily="34" charset="0"/>
              </a:rPr>
              <a:t>Create Standard Systems and Procedures</a:t>
            </a:r>
          </a:p>
          <a:p>
            <a:pPr marL="914400" lvl="1" indent="-457200">
              <a:spcBef>
                <a:spcPct val="20000"/>
              </a:spcBef>
              <a:buFont typeface="+mj-lt"/>
              <a:buAutoNum type="arabicPeriod"/>
              <a:defRPr/>
            </a:pPr>
            <a:r>
              <a:rPr lang="en-US" sz="2200" dirty="0">
                <a:solidFill>
                  <a:schemeClr val="bg1">
                    <a:lumMod val="95000"/>
                  </a:schemeClr>
                </a:solidFill>
                <a:latin typeface="Arial" panose="020B0604020202020204" pitchFamily="34" charset="0"/>
                <a:ea typeface="ＭＳ Ｐゴシック" pitchFamily="-65" charset="-128"/>
                <a:cs typeface="Arial" panose="020B0604020202020204" pitchFamily="34" charset="0"/>
              </a:rPr>
              <a:t>Embrace and Utilize Technology</a:t>
            </a:r>
          </a:p>
          <a:p>
            <a:pPr marL="914400" lvl="1" indent="-457200">
              <a:spcBef>
                <a:spcPct val="20000"/>
              </a:spcBef>
              <a:buFont typeface="+mj-lt"/>
              <a:buAutoNum type="arabicPeriod"/>
              <a:defRPr/>
            </a:pPr>
            <a:r>
              <a:rPr lang="en-US" sz="2200" dirty="0">
                <a:solidFill>
                  <a:schemeClr val="bg1">
                    <a:lumMod val="95000"/>
                  </a:schemeClr>
                </a:solidFill>
                <a:latin typeface="Arial" panose="020B0604020202020204" pitchFamily="34" charset="0"/>
                <a:ea typeface="ＭＳ Ｐゴシック" pitchFamily="-65" charset="-128"/>
                <a:cs typeface="Arial" panose="020B0604020202020204" pitchFamily="34" charset="0"/>
              </a:rPr>
              <a:t>Make Marketing a System</a:t>
            </a:r>
          </a:p>
          <a:p>
            <a:pPr>
              <a:spcBef>
                <a:spcPct val="20000"/>
              </a:spcBef>
              <a:defRPr/>
            </a:pPr>
            <a:endParaRPr lang="en-US" sz="3600" b="1" dirty="0">
              <a:solidFill>
                <a:srgbClr val="A9A9B0"/>
              </a:solidFill>
              <a:ea typeface="ＭＳ Ｐゴシック" pitchFamily="-65" charset="-128"/>
              <a:cs typeface="ＭＳ Ｐゴシック" pitchFamily="-65"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666281"/>
            <a:ext cx="1635043" cy="481755"/>
          </a:xfrm>
          <a:prstGeom prst="rect">
            <a:avLst/>
          </a:prstGeom>
        </p:spPr>
      </p:pic>
    </p:spTree>
    <p:extLst>
      <p:ext uri="{BB962C8B-B14F-4D97-AF65-F5344CB8AC3E}">
        <p14:creationId xmlns:p14="http://schemas.microsoft.com/office/powerpoint/2010/main" val="207540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EDF5C1-8727-40FC-94FA-BE6E1C6002C7}" type="slidenum">
              <a:rPr lang="en-US" smtClean="0"/>
              <a:pPr/>
              <a:t>8</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134" y="-19051"/>
            <a:ext cx="10456334" cy="5881688"/>
          </a:xfrm>
          <a:prstGeom prst="rect">
            <a:avLst/>
          </a:prstGeom>
        </p:spPr>
      </p:pic>
      <p:sp>
        <p:nvSpPr>
          <p:cNvPr id="7" name="Rectangle 6"/>
          <p:cNvSpPr/>
          <p:nvPr/>
        </p:nvSpPr>
        <p:spPr>
          <a:xfrm>
            <a:off x="533400" y="819150"/>
            <a:ext cx="7375481" cy="584775"/>
          </a:xfrm>
          <a:prstGeom prst="rect">
            <a:avLst/>
          </a:prstGeom>
        </p:spPr>
        <p:txBody>
          <a:bodyPr wrap="none">
            <a:spAutoFit/>
          </a:bodyPr>
          <a:lstStyle/>
          <a:p>
            <a:r>
              <a:rPr lang="en-US" sz="3200" b="1" dirty="0">
                <a:solidFill>
                  <a:srgbClr val="A6CE3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1:</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Take the Pulse of Your Practice </a:t>
            </a:r>
            <a:endParaRPr lang="en-US" sz="3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2757" y="4680795"/>
            <a:ext cx="1635043" cy="481755"/>
          </a:xfrm>
          <a:prstGeom prst="rect">
            <a:avLst/>
          </a:prstGeom>
        </p:spPr>
      </p:pic>
    </p:spTree>
    <p:extLst>
      <p:ext uri="{BB962C8B-B14F-4D97-AF65-F5344CB8AC3E}">
        <p14:creationId xmlns:p14="http://schemas.microsoft.com/office/powerpoint/2010/main" val="334475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K</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ey Performance Indicators (KPI)</a:t>
            </a:r>
          </a:p>
        </p:txBody>
      </p:sp>
      <p:sp>
        <p:nvSpPr>
          <p:cNvPr id="3" name="Content Placeholder 2"/>
          <p:cNvSpPr>
            <a:spLocks noGrp="1"/>
          </p:cNvSpPr>
          <p:nvPr>
            <p:ph idx="1"/>
          </p:nvPr>
        </p:nvSpPr>
        <p:spPr/>
        <p:txBody>
          <a:bodyPr>
            <a:normAutofit/>
          </a:bodyPr>
          <a:lstStyle/>
          <a:p>
            <a:pPr marL="0" indent="0">
              <a:buNone/>
            </a:pPr>
            <a:endParaRPr lang="en-US" dirty="0"/>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p:txBody>
      </p:sp>
      <p:sp>
        <p:nvSpPr>
          <p:cNvPr id="6" name="Rectangle 2"/>
          <p:cNvSpPr txBox="1">
            <a:spLocks noChangeArrowheads="1"/>
          </p:cNvSpPr>
          <p:nvPr/>
        </p:nvSpPr>
        <p:spPr bwMode="auto">
          <a:xfrm>
            <a:off x="1143000" y="1581150"/>
            <a:ext cx="6858000" cy="1981200"/>
          </a:xfrm>
          <a:prstGeom prst="rect">
            <a:avLst/>
          </a:prstGeom>
          <a:solidFill>
            <a:schemeClr val="lt1">
              <a:alpha val="0"/>
            </a:schemeClr>
          </a:solidFill>
          <a:ln w="25400" cap="flat" cmpd="sng" algn="ctr">
            <a:solidFill>
              <a:schemeClr val="bg1">
                <a:alpha val="0"/>
              </a:schemeClr>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lstStyle/>
          <a:p>
            <a:pPr lvl="0" algn="ctr"/>
            <a:r>
              <a:rPr lang="en-US" sz="2400" i="1" dirty="0">
                <a:latin typeface="Arial" panose="020B0604020202020204" pitchFamily="34" charset="0"/>
                <a:cs typeface="Arial" panose="020B0604020202020204" pitchFamily="34" charset="0"/>
              </a:rPr>
              <a:t>Practices that are either performing or not performing well AUTOMATICALLY and IN A SHORT PERIOD of time, dramatically see an increase in production just  by tracking various Key Performance Indicators.</a:t>
            </a:r>
            <a:endParaRPr lang="en-US" sz="2400" b="1" i="1" dirty="0">
              <a:solidFill>
                <a:srgbClr val="A9A9B0"/>
              </a:solidFill>
              <a:latin typeface="Arial" panose="020B0604020202020204" pitchFamily="34" charset="0"/>
              <a:ea typeface="ＭＳ Ｐゴシック" pitchFamily="-65" charset="-128"/>
              <a:cs typeface="Arial" panose="020B0604020202020204" pitchFamily="34" charset="0"/>
            </a:endParaRPr>
          </a:p>
        </p:txBody>
      </p:sp>
    </p:spTree>
    <p:extLst>
      <p:ext uri="{BB962C8B-B14F-4D97-AF65-F5344CB8AC3E}">
        <p14:creationId xmlns:p14="http://schemas.microsoft.com/office/powerpoint/2010/main" val="3429581533"/>
      </p:ext>
    </p:extLst>
  </p:cSld>
  <p:clrMapOvr>
    <a:masterClrMapping/>
  </p:clrMapOvr>
</p:sld>
</file>

<file path=ppt/theme/theme1.xml><?xml version="1.0" encoding="utf-8"?>
<a:theme xmlns:a="http://schemas.openxmlformats.org/drawingml/2006/main" name="Webina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Webinars</Template>
  <TotalTime>4999</TotalTime>
  <Words>560</Words>
  <Application>Microsoft Office PowerPoint</Application>
  <PresentationFormat>On-screen Show (16:9)</PresentationFormat>
  <Paragraphs>176</Paragraphs>
  <Slides>24</Slides>
  <Notes>9</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24</vt:i4>
      </vt:variant>
    </vt:vector>
  </HeadingPairs>
  <TitlesOfParts>
    <vt:vector size="34" baseType="lpstr">
      <vt:lpstr>Arial</vt:lpstr>
      <vt:lpstr>Calibri</vt:lpstr>
      <vt:lpstr>Tahoma</vt:lpstr>
      <vt:lpstr>Webinars</vt:lpstr>
      <vt:lpstr>Custom Design</vt:lpstr>
      <vt:lpstr>1_Custom Design</vt:lpstr>
      <vt:lpstr>2_Custom Design</vt:lpstr>
      <vt:lpstr>3_Custom Design</vt:lpstr>
      <vt:lpstr>4_Custom Design</vt:lpstr>
      <vt:lpstr>5_Custom Design</vt:lpstr>
      <vt:lpstr>PowerPoint Presentation</vt:lpstr>
      <vt:lpstr>PowerPoint Presentation</vt:lpstr>
      <vt:lpstr> Tricia Casasanta</vt:lpstr>
      <vt:lpstr>PowerPoint Presentation</vt:lpstr>
      <vt:lpstr>PowerPoint Presentation</vt:lpstr>
      <vt:lpstr> Benefits of a System</vt:lpstr>
      <vt:lpstr>PowerPoint Presentation</vt:lpstr>
      <vt:lpstr>PowerPoint Presentation</vt:lpstr>
      <vt:lpstr> Key Performance Indicators (KPI)</vt:lpstr>
      <vt:lpstr> Important KPIs to Track</vt:lpstr>
      <vt:lpstr>PowerPoint Presentation</vt:lpstr>
      <vt:lpstr>The Cost of Making the Wrong Hire</vt:lpstr>
      <vt:lpstr> A Hiring System Includes:</vt:lpstr>
      <vt:lpstr>PowerPoint Presentation</vt:lpstr>
      <vt:lpstr>PowerPoint Presentation</vt:lpstr>
      <vt:lpstr>PowerPoint Presentation</vt:lpstr>
      <vt:lpstr>5-Step Marketing System</vt:lpstr>
      <vt:lpstr>                      The Marketing Hourglass™</vt:lpstr>
      <vt:lpstr>5-Step Marketing System</vt:lpstr>
      <vt:lpstr>PowerPoint Presentation</vt:lpstr>
      <vt:lpstr>PowerPoint Presentation</vt:lpstr>
      <vt:lpstr>PowerPoint Presentation</vt:lpstr>
      <vt:lpstr> Contact Tricia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of Trust Webinar</dc:title>
  <dc:creator>Patrick</dc:creator>
  <cp:lastModifiedBy>User</cp:lastModifiedBy>
  <cp:revision>76</cp:revision>
  <cp:lastPrinted>2015-01-27T15:50:35Z</cp:lastPrinted>
  <dcterms:created xsi:type="dcterms:W3CDTF">2015-03-02T13:26:51Z</dcterms:created>
  <dcterms:modified xsi:type="dcterms:W3CDTF">2019-06-05T19:11:41Z</dcterms:modified>
</cp:coreProperties>
</file>